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8" r:id="rId2"/>
    <p:sldId id="264" r:id="rId3"/>
    <p:sldId id="262" r:id="rId4"/>
    <p:sldId id="266" r:id="rId5"/>
    <p:sldId id="298" r:id="rId6"/>
    <p:sldId id="265" r:id="rId7"/>
    <p:sldId id="267" r:id="rId8"/>
    <p:sldId id="268" r:id="rId9"/>
    <p:sldId id="269" r:id="rId10"/>
    <p:sldId id="270" r:id="rId11"/>
    <p:sldId id="271" r:id="rId12"/>
    <p:sldId id="273" r:id="rId13"/>
    <p:sldId id="272" r:id="rId14"/>
    <p:sldId id="274" r:id="rId15"/>
    <p:sldId id="275" r:id="rId16"/>
    <p:sldId id="276" r:id="rId17"/>
    <p:sldId id="277" r:id="rId18"/>
    <p:sldId id="278" r:id="rId19"/>
    <p:sldId id="279" r:id="rId20"/>
    <p:sldId id="280" r:id="rId21"/>
    <p:sldId id="281" r:id="rId22"/>
    <p:sldId id="282" r:id="rId23"/>
    <p:sldId id="285" r:id="rId24"/>
    <p:sldId id="287" r:id="rId25"/>
    <p:sldId id="289" r:id="rId26"/>
    <p:sldId id="291" r:id="rId27"/>
    <p:sldId id="293" r:id="rId28"/>
    <p:sldId id="295" r:id="rId29"/>
    <p:sldId id="297" r:id="rId30"/>
    <p:sldId id="283" r:id="rId31"/>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94612" autoAdjust="0"/>
  </p:normalViewPr>
  <p:slideViewPr>
    <p:cSldViewPr snapToGrid="0" snapToObjects="1">
      <p:cViewPr varScale="1">
        <p:scale>
          <a:sx n="143" d="100"/>
          <a:sy n="143" d="100"/>
        </p:scale>
        <p:origin x="282" y="114"/>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 Slide">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B0F43B5-27D8-824C-B2DE-33AB2BBE4F86}" type="datetimeFigureOut">
              <a:rPr lang="en-US" smtClean="0"/>
              <a:t>7/7/2022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1918553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196198"/>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196198"/>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B0F43B5-27D8-824C-B2DE-33AB2BBE4F86}" type="datetimeFigureOut">
              <a:rPr lang="en-US" smtClean="0"/>
              <a:t>7/7/2022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32619756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B0F43B5-27D8-824C-B2DE-33AB2BBE4F86}" type="datetimeFigureOut">
              <a:rPr lang="en-US" smtClean="0"/>
              <a:t>7/7/2022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42554500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57200" y="2891125"/>
            <a:ext cx="4713461" cy="1102519"/>
          </a:xfrm>
        </p:spPr>
        <p:txBody>
          <a:bodyPr/>
          <a:lstStyle>
            <a:lvl1pPr>
              <a:defRPr>
                <a:effectLst>
                  <a:outerShdw blurRad="50800" dist="38100" dir="2700000" algn="tl" rotWithShape="0">
                    <a:srgbClr val="000000">
                      <a:alpha val="43000"/>
                    </a:srgbClr>
                  </a:outerShdw>
                </a:effectLst>
              </a:defRPr>
            </a:lvl1pPr>
          </a:lstStyle>
          <a:p>
            <a:r>
              <a:rPr lang="en-US" dirty="0"/>
              <a:t>Sermon Title</a:t>
            </a:r>
          </a:p>
        </p:txBody>
      </p:sp>
      <p:sp>
        <p:nvSpPr>
          <p:cNvPr id="4" name="Date Placeholder 3"/>
          <p:cNvSpPr>
            <a:spLocks noGrp="1"/>
          </p:cNvSpPr>
          <p:nvPr>
            <p:ph type="dt" sz="half" idx="10"/>
          </p:nvPr>
        </p:nvSpPr>
        <p:spPr/>
        <p:txBody>
          <a:bodyPr/>
          <a:lstStyle/>
          <a:p>
            <a:fld id="{5B0F43B5-27D8-824C-B2DE-33AB2BBE4F86}" type="datetimeFigureOut">
              <a:rPr lang="en-US" smtClean="0"/>
              <a:t>7/7/2022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
        <p:nvSpPr>
          <p:cNvPr id="7" name="Text Placeholder 6"/>
          <p:cNvSpPr>
            <a:spLocks noGrp="1"/>
          </p:cNvSpPr>
          <p:nvPr>
            <p:ph type="body" sz="quarter" idx="13" hasCustomPrompt="1"/>
          </p:nvPr>
        </p:nvSpPr>
        <p:spPr>
          <a:xfrm>
            <a:off x="457200" y="4111772"/>
            <a:ext cx="4713288" cy="436563"/>
          </a:xfrm>
        </p:spPr>
        <p:txBody>
          <a:bodyPr/>
          <a:lstStyle>
            <a:lvl1pPr algn="ctr">
              <a:defRPr baseline="0"/>
            </a:lvl1pPr>
          </a:lstStyle>
          <a:p>
            <a:pPr lvl="0"/>
            <a:r>
              <a:rPr lang="en-US" dirty="0"/>
              <a:t>Presenter</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6840913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ible Verse">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57201" y="288750"/>
            <a:ext cx="4225338" cy="3394472"/>
          </a:xfrm>
        </p:spPr>
        <p:txBody>
          <a:bodyPr/>
          <a:lstStyle>
            <a:lvl1pPr>
              <a:defRPr baseline="0"/>
            </a:lvl1pPr>
          </a:lstStyle>
          <a:p>
            <a:pPr lvl="0"/>
            <a:r>
              <a:rPr lang="en-US" dirty="0"/>
              <a:t>Bible verse</a:t>
            </a:r>
          </a:p>
        </p:txBody>
      </p:sp>
      <p:sp>
        <p:nvSpPr>
          <p:cNvPr id="4" name="Date Placeholder 3"/>
          <p:cNvSpPr>
            <a:spLocks noGrp="1"/>
          </p:cNvSpPr>
          <p:nvPr>
            <p:ph type="dt" sz="half" idx="10"/>
          </p:nvPr>
        </p:nvSpPr>
        <p:spPr/>
        <p:txBody>
          <a:bodyPr/>
          <a:lstStyle/>
          <a:p>
            <a:fld id="{5B0F43B5-27D8-824C-B2DE-33AB2BBE4F86}" type="datetimeFigureOut">
              <a:rPr lang="en-US" smtClean="0"/>
              <a:t>7/7/2022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
        <p:nvSpPr>
          <p:cNvPr id="7" name="Title 1"/>
          <p:cNvSpPr>
            <a:spLocks noGrp="1"/>
          </p:cNvSpPr>
          <p:nvPr>
            <p:ph type="title" hasCustomPrompt="1"/>
          </p:nvPr>
        </p:nvSpPr>
        <p:spPr>
          <a:xfrm>
            <a:off x="457200" y="4038611"/>
            <a:ext cx="4225339" cy="566615"/>
          </a:xfrm>
        </p:spPr>
        <p:txBody>
          <a:bodyPr>
            <a:noAutofit/>
          </a:bodyPr>
          <a:lstStyle>
            <a:lvl1pPr algn="l">
              <a:defRPr sz="4400" i="0" baseline="0"/>
            </a:lvl1pPr>
          </a:lstStyle>
          <a:p>
            <a:r>
              <a:rPr lang="en-US" dirty="0"/>
              <a:t>Bible Passage</a:t>
            </a:r>
          </a:p>
        </p:txBody>
      </p:sp>
    </p:spTree>
    <p:extLst>
      <p:ext uri="{BB962C8B-B14F-4D97-AF65-F5344CB8AC3E}">
        <p14:creationId xmlns:p14="http://schemas.microsoft.com/office/powerpoint/2010/main" val="2859007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4038611"/>
            <a:ext cx="4225339" cy="566615"/>
          </a:xfrm>
        </p:spPr>
        <p:txBody>
          <a:bodyPr>
            <a:normAutofit/>
          </a:bodyPr>
          <a:lstStyle>
            <a:lvl1pPr algn="l">
              <a:defRPr sz="2000" i="0" baseline="0"/>
            </a:lvl1pPr>
          </a:lstStyle>
          <a:p>
            <a:r>
              <a:rPr lang="en-US" dirty="0"/>
              <a:t>Citation or caption</a:t>
            </a:r>
          </a:p>
        </p:txBody>
      </p:sp>
      <p:sp>
        <p:nvSpPr>
          <p:cNvPr id="4" name="Date Placeholder 3"/>
          <p:cNvSpPr>
            <a:spLocks noGrp="1"/>
          </p:cNvSpPr>
          <p:nvPr>
            <p:ph type="dt" sz="half" idx="10"/>
          </p:nvPr>
        </p:nvSpPr>
        <p:spPr/>
        <p:txBody>
          <a:bodyPr/>
          <a:lstStyle/>
          <a:p>
            <a:fld id="{5B0F43B5-27D8-824C-B2DE-33AB2BBE4F86}" type="datetimeFigureOut">
              <a:rPr lang="en-US" smtClean="0"/>
              <a:t>7/7/2022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
        <p:nvSpPr>
          <p:cNvPr id="7" name="Content Placeholder 2"/>
          <p:cNvSpPr>
            <a:spLocks noGrp="1"/>
          </p:cNvSpPr>
          <p:nvPr>
            <p:ph idx="1" hasCustomPrompt="1"/>
          </p:nvPr>
        </p:nvSpPr>
        <p:spPr>
          <a:xfrm>
            <a:off x="457201" y="288750"/>
            <a:ext cx="4225338" cy="3394472"/>
          </a:xfrm>
        </p:spPr>
        <p:txBody>
          <a:bodyPr/>
          <a:lstStyle>
            <a:lvl1pPr>
              <a:defRPr baseline="0"/>
            </a:lvl1pPr>
          </a:lstStyle>
          <a:p>
            <a:pPr lvl="0"/>
            <a:r>
              <a:rPr lang="en-US" dirty="0"/>
              <a:t>Quote or other content</a:t>
            </a:r>
          </a:p>
        </p:txBody>
      </p:sp>
    </p:spTree>
    <p:extLst>
      <p:ext uri="{BB962C8B-B14F-4D97-AF65-F5344CB8AC3E}">
        <p14:creationId xmlns:p14="http://schemas.microsoft.com/office/powerpoint/2010/main" val="31553370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ible verse with picture">
    <p:bg>
      <p:bgPr>
        <a:solidFill>
          <a:schemeClr val="bg1"/>
        </a:solidFill>
        <a:effectLst/>
      </p:bgPr>
    </p:bg>
    <p:spTree>
      <p:nvGrpSpPr>
        <p:cNvPr id="1" name=""/>
        <p:cNvGrpSpPr/>
        <p:nvPr/>
      </p:nvGrpSpPr>
      <p:grpSpPr>
        <a:xfrm>
          <a:off x="0" y="0"/>
          <a:ext cx="0" cy="0"/>
          <a:chOff x="0" y="0"/>
          <a:chExt cx="0" cy="0"/>
        </a:xfrm>
      </p:grpSpPr>
      <p:sp>
        <p:nvSpPr>
          <p:cNvPr id="8" name="Content Placeholder 2"/>
          <p:cNvSpPr>
            <a:spLocks noGrp="1"/>
          </p:cNvSpPr>
          <p:nvPr>
            <p:ph sz="half" idx="1"/>
          </p:nvPr>
        </p:nvSpPr>
        <p:spPr>
          <a:xfrm>
            <a:off x="5113157" y="0"/>
            <a:ext cx="4039684" cy="514349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Picture Placeholder 6"/>
          <p:cNvSpPr>
            <a:spLocks noGrp="1"/>
          </p:cNvSpPr>
          <p:nvPr>
            <p:ph type="pic" sz="quarter" idx="15"/>
          </p:nvPr>
        </p:nvSpPr>
        <p:spPr>
          <a:xfrm>
            <a:off x="0" y="1"/>
            <a:ext cx="9143999" cy="5143499"/>
          </a:xfrm>
          <a:blipFill rotWithShape="1">
            <a:blip r:embed="rId2" cstate="screen">
              <a:extLst>
                <a:ext uri="{28A0092B-C50C-407E-A947-70E740481C1C}">
                  <a14:useLocalDpi xmlns:a14="http://schemas.microsoft.com/office/drawing/2010/main"/>
                </a:ext>
              </a:extLst>
            </a:blip>
            <a:stretch>
              <a:fillRect/>
            </a:stretch>
          </a:blipFill>
        </p:spPr>
        <p:txBody>
          <a:bodyPr/>
          <a:lstStyle/>
          <a:p>
            <a:r>
              <a:rPr lang="en-US"/>
              <a:t>Click icon to add picture</a:t>
            </a:r>
          </a:p>
        </p:txBody>
      </p:sp>
      <p:sp>
        <p:nvSpPr>
          <p:cNvPr id="10" name="Date Placeholder 9"/>
          <p:cNvSpPr>
            <a:spLocks noGrp="1"/>
          </p:cNvSpPr>
          <p:nvPr>
            <p:ph type="dt" sz="half" idx="10"/>
          </p:nvPr>
        </p:nvSpPr>
        <p:spPr/>
        <p:txBody>
          <a:bodyPr/>
          <a:lstStyle/>
          <a:p>
            <a:fld id="{5B0F43B5-27D8-824C-B2DE-33AB2BBE4F86}" type="datetimeFigureOut">
              <a:rPr lang="en-US" smtClean="0"/>
              <a:t>7/7/2022</a:t>
            </a:fld>
            <a:endParaRPr lang="en-US"/>
          </a:p>
        </p:txBody>
      </p:sp>
      <p:sp>
        <p:nvSpPr>
          <p:cNvPr id="11" name="Footer Placeholder 10"/>
          <p:cNvSpPr>
            <a:spLocks noGrp="1"/>
          </p:cNvSpPr>
          <p:nvPr>
            <p:ph type="ftr" sz="quarter" idx="11"/>
          </p:nvPr>
        </p:nvSpPr>
        <p:spPr/>
        <p:txBody>
          <a:bodyPr/>
          <a:lstStyle/>
          <a:p>
            <a:endParaRPr lang="en-US"/>
          </a:p>
        </p:txBody>
      </p:sp>
      <p:sp>
        <p:nvSpPr>
          <p:cNvPr id="12" name="Slide Number Placeholder 11"/>
          <p:cNvSpPr>
            <a:spLocks noGrp="1"/>
          </p:cNvSpPr>
          <p:nvPr>
            <p:ph type="sldNum" sz="quarter" idx="12"/>
          </p:nvPr>
        </p:nvSpPr>
        <p:spPr/>
        <p:txBody>
          <a:bodyPr/>
          <a:lstStyle/>
          <a:p>
            <a:fld id="{7360D60D-3A96-DD4E-85F9-80978A27BCC8}" type="slidenum">
              <a:rPr lang="en-US" smtClean="0"/>
              <a:t>‹#›</a:t>
            </a:fld>
            <a:endParaRPr lang="en-US"/>
          </a:p>
        </p:txBody>
      </p:sp>
      <p:sp>
        <p:nvSpPr>
          <p:cNvPr id="15" name="Content Placeholder 2"/>
          <p:cNvSpPr>
            <a:spLocks noGrp="1"/>
          </p:cNvSpPr>
          <p:nvPr>
            <p:ph idx="14" hasCustomPrompt="1"/>
          </p:nvPr>
        </p:nvSpPr>
        <p:spPr>
          <a:xfrm>
            <a:off x="457201" y="288750"/>
            <a:ext cx="4225338" cy="3394472"/>
          </a:xfrm>
        </p:spPr>
        <p:txBody>
          <a:bodyPr/>
          <a:lstStyle>
            <a:lvl1pPr>
              <a:defRPr baseline="0"/>
            </a:lvl1pPr>
          </a:lstStyle>
          <a:p>
            <a:pPr lvl="0"/>
            <a:r>
              <a:rPr lang="en-US" dirty="0"/>
              <a:t>Bible verse</a:t>
            </a:r>
          </a:p>
        </p:txBody>
      </p:sp>
      <p:sp>
        <p:nvSpPr>
          <p:cNvPr id="13" name="Title 1"/>
          <p:cNvSpPr>
            <a:spLocks noGrp="1"/>
          </p:cNvSpPr>
          <p:nvPr>
            <p:ph type="title" hasCustomPrompt="1"/>
          </p:nvPr>
        </p:nvSpPr>
        <p:spPr>
          <a:xfrm>
            <a:off x="457200" y="4038611"/>
            <a:ext cx="4225339" cy="566615"/>
          </a:xfrm>
        </p:spPr>
        <p:txBody>
          <a:bodyPr>
            <a:noAutofit/>
          </a:bodyPr>
          <a:lstStyle>
            <a:lvl1pPr algn="l">
              <a:defRPr sz="4400" i="0" baseline="0"/>
            </a:lvl1pPr>
          </a:lstStyle>
          <a:p>
            <a:r>
              <a:rPr lang="en-US" dirty="0"/>
              <a:t>Bible Passage</a:t>
            </a:r>
          </a:p>
        </p:txBody>
      </p:sp>
    </p:spTree>
    <p:extLst>
      <p:ext uri="{BB962C8B-B14F-4D97-AF65-F5344CB8AC3E}">
        <p14:creationId xmlns:p14="http://schemas.microsoft.com/office/powerpoint/2010/main" val="35975055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with picture">
    <p:bg>
      <p:bgPr>
        <a:solidFill>
          <a:schemeClr val="bg1"/>
        </a:solidFill>
        <a:effectLst/>
      </p:bgPr>
    </p:bg>
    <p:spTree>
      <p:nvGrpSpPr>
        <p:cNvPr id="1" name=""/>
        <p:cNvGrpSpPr/>
        <p:nvPr/>
      </p:nvGrpSpPr>
      <p:grpSpPr>
        <a:xfrm>
          <a:off x="0" y="0"/>
          <a:ext cx="0" cy="0"/>
          <a:chOff x="0" y="0"/>
          <a:chExt cx="0" cy="0"/>
        </a:xfrm>
      </p:grpSpPr>
      <p:sp>
        <p:nvSpPr>
          <p:cNvPr id="8" name="Content Placeholder 2"/>
          <p:cNvSpPr>
            <a:spLocks noGrp="1"/>
          </p:cNvSpPr>
          <p:nvPr>
            <p:ph sz="half" idx="1"/>
          </p:nvPr>
        </p:nvSpPr>
        <p:spPr>
          <a:xfrm>
            <a:off x="5104316" y="0"/>
            <a:ext cx="4039684" cy="514349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Picture Placeholder 8"/>
          <p:cNvSpPr>
            <a:spLocks noGrp="1"/>
          </p:cNvSpPr>
          <p:nvPr>
            <p:ph type="pic" sz="quarter" idx="14"/>
          </p:nvPr>
        </p:nvSpPr>
        <p:spPr>
          <a:xfrm>
            <a:off x="0" y="0"/>
            <a:ext cx="9144000" cy="5143500"/>
          </a:xfrm>
          <a:blipFill rotWithShape="1">
            <a:blip r:embed="rId2" cstate="screen">
              <a:extLst>
                <a:ext uri="{28A0092B-C50C-407E-A947-70E740481C1C}">
                  <a14:useLocalDpi xmlns:a14="http://schemas.microsoft.com/office/drawing/2010/main"/>
                </a:ext>
              </a:extLst>
            </a:blip>
            <a:stretch>
              <a:fillRect/>
            </a:stretch>
          </a:blipFill>
        </p:spPr>
        <p:txBody>
          <a:bodyPr/>
          <a:lstStyle/>
          <a:p>
            <a:r>
              <a:rPr lang="en-US"/>
              <a:t>Click icon to add picture</a:t>
            </a:r>
          </a:p>
        </p:txBody>
      </p:sp>
      <p:sp>
        <p:nvSpPr>
          <p:cNvPr id="4" name="Date Placeholder 3"/>
          <p:cNvSpPr>
            <a:spLocks noGrp="1"/>
          </p:cNvSpPr>
          <p:nvPr>
            <p:ph type="dt" sz="half" idx="10"/>
          </p:nvPr>
        </p:nvSpPr>
        <p:spPr/>
        <p:txBody>
          <a:bodyPr/>
          <a:lstStyle/>
          <a:p>
            <a:fld id="{5B0F43B5-27D8-824C-B2DE-33AB2BBE4F86}" type="datetimeFigureOut">
              <a:rPr lang="en-US" smtClean="0"/>
              <a:t>7/7/2022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
        <p:nvSpPr>
          <p:cNvPr id="13" name="Title 1"/>
          <p:cNvSpPr>
            <a:spLocks noGrp="1"/>
          </p:cNvSpPr>
          <p:nvPr>
            <p:ph type="title" hasCustomPrompt="1"/>
          </p:nvPr>
        </p:nvSpPr>
        <p:spPr>
          <a:xfrm>
            <a:off x="457200" y="4038611"/>
            <a:ext cx="4225339" cy="566615"/>
          </a:xfrm>
        </p:spPr>
        <p:txBody>
          <a:bodyPr>
            <a:normAutofit/>
          </a:bodyPr>
          <a:lstStyle>
            <a:lvl1pPr algn="l">
              <a:defRPr sz="2000" i="0" baseline="0"/>
            </a:lvl1pPr>
          </a:lstStyle>
          <a:p>
            <a:r>
              <a:rPr lang="en-US" dirty="0"/>
              <a:t>Citation or caption</a:t>
            </a:r>
          </a:p>
        </p:txBody>
      </p:sp>
      <p:sp>
        <p:nvSpPr>
          <p:cNvPr id="14" name="Content Placeholder 2"/>
          <p:cNvSpPr>
            <a:spLocks noGrp="1"/>
          </p:cNvSpPr>
          <p:nvPr>
            <p:ph idx="13" hasCustomPrompt="1"/>
          </p:nvPr>
        </p:nvSpPr>
        <p:spPr>
          <a:xfrm>
            <a:off x="457201" y="288750"/>
            <a:ext cx="4225338" cy="3394472"/>
          </a:xfrm>
        </p:spPr>
        <p:txBody>
          <a:bodyPr/>
          <a:lstStyle>
            <a:lvl1pPr>
              <a:defRPr baseline="0"/>
            </a:lvl1pPr>
          </a:lstStyle>
          <a:p>
            <a:pPr lvl="0"/>
            <a:r>
              <a:rPr lang="en-US" dirty="0"/>
              <a:t>Quote or other content</a:t>
            </a:r>
          </a:p>
        </p:txBody>
      </p:sp>
    </p:spTree>
    <p:extLst>
      <p:ext uri="{BB962C8B-B14F-4D97-AF65-F5344CB8AC3E}">
        <p14:creationId xmlns:p14="http://schemas.microsoft.com/office/powerpoint/2010/main" val="14798657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3046484"/>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1921343"/>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0F43B5-27D8-824C-B2DE-33AB2BBE4F86}" type="datetimeFigureOut">
              <a:rPr lang="en-US" smtClean="0"/>
              <a:t>7/7/2022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20135797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0F43B5-27D8-824C-B2DE-33AB2BBE4F86}" type="datetimeFigureOut">
              <a:rPr lang="en-US" smtClean="0"/>
              <a:t>7/7/2022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20256157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457200"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457200"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0F43B5-27D8-824C-B2DE-33AB2BBE4F86}" type="datetimeFigureOut">
              <a:rPr lang="en-US" smtClean="0"/>
              <a:t>7/7/2022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9079270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B0F43B5-27D8-824C-B2DE-33AB2BBE4F86}" type="datetimeFigureOut">
              <a:rPr lang="en-US" smtClean="0"/>
              <a:t>7/7/2022</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7360D60D-3A96-DD4E-85F9-80978A27BCC8}" type="slidenum">
              <a:rPr lang="en-US" smtClean="0"/>
              <a:t>‹#›</a:t>
            </a:fld>
            <a:endParaRPr lang="en-US"/>
          </a:p>
        </p:txBody>
      </p:sp>
    </p:spTree>
    <p:extLst>
      <p:ext uri="{BB962C8B-B14F-4D97-AF65-F5344CB8AC3E}">
        <p14:creationId xmlns:p14="http://schemas.microsoft.com/office/powerpoint/2010/main" val="153928197"/>
      </p:ext>
    </p:extLst>
  </p:cSld>
  <p:clrMap bg1="lt1" tx1="dk1" bg2="lt2" tx2="dk2" accent1="accent1" accent2="accent2" accent3="accent3" accent4="accent4" accent5="accent5" accent6="accent6" hlink="hlink" folHlink="folHlink"/>
  <p:sldLayoutIdLst>
    <p:sldLayoutId id="2147483663" r:id="rId1"/>
    <p:sldLayoutId id="2147483649" r:id="rId2"/>
    <p:sldLayoutId id="2147483650" r:id="rId3"/>
    <p:sldLayoutId id="2147483660" r:id="rId4"/>
    <p:sldLayoutId id="2147483661" r:id="rId5"/>
    <p:sldLayoutId id="2147483662" r:id="rId6"/>
    <p:sldLayoutId id="2147483651" r:id="rId7"/>
    <p:sldLayoutId id="2147483655" r:id="rId8"/>
    <p:sldLayoutId id="2147483657" r:id="rId9"/>
    <p:sldLayoutId id="2147483652" r:id="rId10"/>
    <p:sldLayoutId id="2147483653" r:id="rId11"/>
  </p:sldLayoutIdLst>
  <p:txStyles>
    <p:titleStyle>
      <a:lvl1pPr algn="ctr" defTabSz="457200" rtl="0" eaLnBrk="1" latinLnBrk="0" hangingPunct="1">
        <a:spcBef>
          <a:spcPct val="0"/>
        </a:spcBef>
        <a:buNone/>
        <a:defRPr sz="4400" b="1" kern="1200">
          <a:solidFill>
            <a:schemeClr val="bg1"/>
          </a:solidFill>
          <a:effectLst>
            <a:outerShdw blurRad="50800" dist="38100" dir="2700000" algn="tl" rotWithShape="0">
              <a:srgbClr val="000000">
                <a:alpha val="43000"/>
              </a:srgbClr>
            </a:outerShdw>
          </a:effectLst>
          <a:latin typeface="+mj-lt"/>
          <a:ea typeface="+mj-ea"/>
          <a:cs typeface="+mj-cs"/>
        </a:defRPr>
      </a:lvl1pPr>
    </p:titleStyle>
    <p:bodyStyle>
      <a:lvl1pPr marL="0" indent="0" algn="l" defTabSz="457200" rtl="0" eaLnBrk="1" latinLnBrk="0" hangingPunct="1">
        <a:spcBef>
          <a:spcPct val="20000"/>
        </a:spcBef>
        <a:buFont typeface="Arial"/>
        <a:buNone/>
        <a:defRPr sz="3200" kern="1200">
          <a:solidFill>
            <a:srgbClr val="FFFFFF"/>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rgbClr val="FFFFFF"/>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rgbClr val="FFFFFF"/>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rgbClr val="FFFFFF"/>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rgbClr val="FFFFFF"/>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5368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6.  How can the Christian be cleansed?</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200" y="1631156"/>
            <a:ext cx="5350148" cy="2963466"/>
          </a:xfrm>
        </p:spPr>
        <p:txBody>
          <a:bodyPr/>
          <a:lstStyle/>
          <a:p>
            <a:r>
              <a:rPr lang="en-US" sz="2800" b="1" i="1" dirty="0">
                <a:solidFill>
                  <a:srgbClr val="FFC000"/>
                </a:solidFill>
                <a:effectLst>
                  <a:outerShdw blurRad="38100" dist="38100" dir="2700000" algn="tl">
                    <a:srgbClr val="000000">
                      <a:alpha val="43137"/>
                    </a:srgbClr>
                  </a:outerShdw>
                </a:effectLst>
              </a:rPr>
              <a:t>1 John 1:7</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 the </a:t>
            </a:r>
            <a:r>
              <a:rPr lang="en-US" sz="2800" i="1" u="sng" dirty="0">
                <a:solidFill>
                  <a:srgbClr val="FF9900"/>
                </a:solidFill>
                <a:effectLst>
                  <a:outerShdw blurRad="38100" dist="38100" dir="2700000" algn="tl">
                    <a:srgbClr val="000000">
                      <a:alpha val="43137"/>
                    </a:srgbClr>
                  </a:outerShdw>
                </a:effectLst>
              </a:rPr>
              <a:t>blood</a:t>
            </a:r>
            <a:r>
              <a:rPr lang="en-US" sz="2800" i="1" dirty="0">
                <a:effectLst>
                  <a:outerShdw blurRad="38100" dist="38100" dir="2700000" algn="tl">
                    <a:srgbClr val="000000">
                      <a:alpha val="43137"/>
                    </a:srgbClr>
                  </a:outerShdw>
                </a:effectLst>
              </a:rPr>
              <a:t> of Jesus Christ his Son cleanses us from all sin.</a:t>
            </a:r>
            <a:r>
              <a:rPr lang="en-US" sz="2800" b="1" dirty="0">
                <a:effectLst>
                  <a:outerShdw blurRad="38100" dist="38100" dir="2700000" algn="tl">
                    <a:srgbClr val="000000">
                      <a:alpha val="43137"/>
                    </a:srgbClr>
                  </a:outerShdw>
                </a:effectLst>
              </a:rPr>
              <a:t> </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13431750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7.  How then are people saved?</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199" y="1631156"/>
            <a:ext cx="5368315" cy="2963466"/>
          </a:xfrm>
        </p:spPr>
        <p:txBody>
          <a:bodyPr/>
          <a:lstStyle/>
          <a:p>
            <a:r>
              <a:rPr lang="en-US" sz="2800" b="1" i="1" dirty="0">
                <a:solidFill>
                  <a:srgbClr val="FFC000"/>
                </a:solidFill>
                <a:effectLst>
                  <a:outerShdw blurRad="38100" dist="38100" dir="2700000" algn="tl">
                    <a:srgbClr val="000000">
                      <a:alpha val="43137"/>
                    </a:srgbClr>
                  </a:outerShdw>
                </a:effectLst>
              </a:rPr>
              <a:t>Ephesians 2:8, 9</a:t>
            </a:r>
            <a:r>
              <a:rPr lang="en-US" sz="2800" b="1" dirty="0">
                <a:solidFill>
                  <a:srgbClr val="FFC000"/>
                </a:solidFill>
                <a:effectLst>
                  <a:outerShdw blurRad="38100" dist="38100" dir="2700000" algn="tl">
                    <a:srgbClr val="000000">
                      <a:alpha val="43137"/>
                    </a:srgbClr>
                  </a:outerShdw>
                </a:effectLst>
              </a:rPr>
              <a:t> </a:t>
            </a:r>
            <a:r>
              <a:rPr lang="en-US" sz="2800" b="1" dirty="0">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For by grace you have been saved through </a:t>
            </a:r>
            <a:r>
              <a:rPr lang="en-US" sz="2800" i="1" u="sng" dirty="0">
                <a:solidFill>
                  <a:srgbClr val="FF9900"/>
                </a:solidFill>
                <a:effectLst>
                  <a:outerShdw blurRad="38100" dist="38100" dir="2700000" algn="tl">
                    <a:srgbClr val="000000">
                      <a:alpha val="43137"/>
                    </a:srgbClr>
                  </a:outerShdw>
                </a:effectLst>
              </a:rPr>
              <a:t>faith</a:t>
            </a:r>
            <a:r>
              <a:rPr lang="en-US" sz="2800" i="1" dirty="0">
                <a:effectLst>
                  <a:outerShdw blurRad="38100" dist="38100" dir="2700000" algn="tl">
                    <a:srgbClr val="000000">
                      <a:alpha val="43137"/>
                    </a:srgbClr>
                  </a:outerShdw>
                </a:effectLst>
              </a:rPr>
              <a:t>, and that not of yourselves; it is the gift of God, not of works, lest anyone should boast.</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14021173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a:xfrm>
            <a:off x="722313" y="557119"/>
            <a:ext cx="7772400" cy="3510922"/>
          </a:xfrm>
        </p:spPr>
        <p:txBody>
          <a:bodyPr>
            <a:normAutofit/>
          </a:bodyPr>
          <a:lstStyle/>
          <a:p>
            <a:endParaRPr lang="en-US" sz="4000" b="1" dirty="0">
              <a:solidFill>
                <a:srgbClr val="FF9900"/>
              </a:solidFill>
              <a:effectLst>
                <a:outerShdw blurRad="38100" dist="38100" dir="2700000" algn="tl">
                  <a:srgbClr val="000000">
                    <a:alpha val="43137"/>
                  </a:srgbClr>
                </a:outerShdw>
              </a:effectLst>
            </a:endParaRPr>
          </a:p>
          <a:p>
            <a:r>
              <a:rPr lang="en-US" sz="4000" b="1" dirty="0">
                <a:solidFill>
                  <a:srgbClr val="FF9900"/>
                </a:solidFill>
                <a:effectLst>
                  <a:outerShdw blurRad="38100" dist="38100" dir="2700000" algn="tl">
                    <a:srgbClr val="000000">
                      <a:alpha val="43137"/>
                    </a:srgbClr>
                  </a:outerShdw>
                </a:effectLst>
              </a:rPr>
              <a:t>A Look at Salvation in the</a:t>
            </a:r>
          </a:p>
          <a:p>
            <a:r>
              <a:rPr lang="en-US" sz="4000" b="1" dirty="0">
                <a:solidFill>
                  <a:srgbClr val="FF9900"/>
                </a:solidFill>
                <a:effectLst>
                  <a:outerShdw blurRad="38100" dist="38100" dir="2700000" algn="tl">
                    <a:srgbClr val="000000">
                      <a:alpha val="43137"/>
                    </a:srgbClr>
                  </a:outerShdw>
                </a:effectLst>
              </a:rPr>
              <a:t>Old Testament</a:t>
            </a:r>
            <a:endParaRPr lang="en-US" sz="4000" dirty="0">
              <a:solidFill>
                <a:srgbClr val="FF9900"/>
              </a:solidFill>
              <a:effectLst>
                <a:outerShdw blurRad="38100" dist="38100" dir="2700000" algn="tl">
                  <a:srgbClr val="000000">
                    <a:alpha val="43137"/>
                  </a:srgbClr>
                </a:outerShdw>
              </a:effectLst>
            </a:endParaRPr>
          </a:p>
          <a:p>
            <a:endParaRPr lang="en-US" dirty="0"/>
          </a:p>
        </p:txBody>
      </p:sp>
    </p:spTree>
    <p:extLst>
      <p:ext uri="{BB962C8B-B14F-4D97-AF65-F5344CB8AC3E}">
        <p14:creationId xmlns:p14="http://schemas.microsoft.com/office/powerpoint/2010/main" val="3119989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1356373"/>
          </a:xfrm>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8.  Did God enter into a covenant with Israel, of which the Law was its foundation, before or after He redeemed them from Egypt?</a:t>
            </a:r>
            <a:br>
              <a:rPr lang="en-US" sz="3100" dirty="0">
                <a:solidFill>
                  <a:srgbClr val="00B0F0"/>
                </a:solidFill>
                <a:effectLst/>
              </a:rPr>
            </a:br>
            <a:endParaRPr lang="en-US" sz="3100" dirty="0">
              <a:solidFill>
                <a:srgbClr val="00B0F0"/>
              </a:solidFill>
            </a:endParaRPr>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200" y="1392795"/>
            <a:ext cx="5392538" cy="3750705"/>
          </a:xfrm>
        </p:spPr>
        <p:txBody>
          <a:bodyPr>
            <a:normAutofit lnSpcReduction="10000"/>
          </a:bodyPr>
          <a:lstStyle/>
          <a:p>
            <a:endParaRPr lang="en-US" sz="2800" b="1" i="1" dirty="0">
              <a:effectLst>
                <a:outerShdw blurRad="38100" dist="38100" dir="2700000" algn="tl">
                  <a:srgbClr val="000000">
                    <a:alpha val="43137"/>
                  </a:srgbClr>
                </a:outerShdw>
              </a:effectLst>
            </a:endParaRPr>
          </a:p>
          <a:p>
            <a:r>
              <a:rPr lang="en-US" sz="2800" b="1" i="1" dirty="0">
                <a:solidFill>
                  <a:srgbClr val="FFC000"/>
                </a:solidFill>
                <a:effectLst>
                  <a:outerShdw blurRad="38100" dist="38100" dir="2700000" algn="tl">
                    <a:srgbClr val="000000">
                      <a:alpha val="43137"/>
                    </a:srgbClr>
                  </a:outerShdw>
                </a:effectLst>
              </a:rPr>
              <a:t>Exodus 20:2</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I am the LORD your God, who brought you </a:t>
            </a:r>
            <a:r>
              <a:rPr lang="en-US" sz="2800" i="1" u="sng" dirty="0">
                <a:solidFill>
                  <a:srgbClr val="FF9900"/>
                </a:solidFill>
                <a:effectLst>
                  <a:outerShdw blurRad="38100" dist="38100" dir="2700000" algn="tl">
                    <a:srgbClr val="000000">
                      <a:alpha val="43137"/>
                    </a:srgbClr>
                  </a:outerShdw>
                </a:effectLst>
              </a:rPr>
              <a:t>out</a:t>
            </a:r>
            <a:r>
              <a:rPr lang="en-US" sz="2800" i="1" dirty="0">
                <a:effectLst>
                  <a:outerShdw blurRad="38100" dist="38100" dir="2700000" algn="tl">
                    <a:srgbClr val="000000">
                      <a:alpha val="43137"/>
                    </a:srgbClr>
                  </a:outerShdw>
                </a:effectLst>
              </a:rPr>
              <a:t> of the land of Egypt, out of the house of bondage.</a:t>
            </a:r>
            <a:endParaRPr lang="en-US" sz="2800" dirty="0">
              <a:effectLst>
                <a:outerShdw blurRad="38100" dist="38100" dir="2700000" algn="tl">
                  <a:srgbClr val="000000">
                    <a:alpha val="43137"/>
                  </a:srgbClr>
                </a:outerShdw>
              </a:effectLst>
            </a:endParaRPr>
          </a:p>
          <a:p>
            <a:r>
              <a:rPr lang="en-US" sz="2800" b="1" i="1" dirty="0">
                <a:solidFill>
                  <a:srgbClr val="FFC000"/>
                </a:solidFill>
                <a:effectLst>
                  <a:outerShdw blurRad="38100" dist="38100" dir="2700000" algn="tl">
                    <a:srgbClr val="000000">
                      <a:alpha val="43137"/>
                    </a:srgbClr>
                  </a:outerShdw>
                </a:effectLst>
              </a:rPr>
              <a:t>Exodus 19:4, 5</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a:t>
            </a:r>
            <a:r>
              <a:rPr lang="en-US" sz="2800" b="1" dirty="0">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I bore you on eagles' wings and </a:t>
            </a:r>
            <a:r>
              <a:rPr lang="en-US" sz="2800" i="1" u="sng" dirty="0">
                <a:solidFill>
                  <a:srgbClr val="FF9900"/>
                </a:solidFill>
                <a:effectLst>
                  <a:outerShdw blurRad="38100" dist="38100" dir="2700000" algn="tl">
                    <a:srgbClr val="000000">
                      <a:alpha val="43137"/>
                    </a:srgbClr>
                  </a:outerShdw>
                </a:effectLst>
              </a:rPr>
              <a:t>brought</a:t>
            </a:r>
            <a:r>
              <a:rPr lang="en-US" sz="2800" i="1" dirty="0">
                <a:effectLst>
                  <a:outerShdw blurRad="38100" dist="38100" dir="2700000" algn="tl">
                    <a:srgbClr val="000000">
                      <a:alpha val="43137"/>
                    </a:srgbClr>
                  </a:outerShdw>
                </a:effectLst>
              </a:rPr>
              <a:t> you to Myself.  Now therefore, if you will indeed obey My voice.</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dirty="0"/>
          </a:p>
        </p:txBody>
      </p:sp>
    </p:spTree>
    <p:extLst>
      <p:ext uri="{BB962C8B-B14F-4D97-AF65-F5344CB8AC3E}">
        <p14:creationId xmlns:p14="http://schemas.microsoft.com/office/powerpoint/2010/main" val="11941879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200" y="1631156"/>
            <a:ext cx="5386482" cy="2963466"/>
          </a:xfrm>
        </p:spPr>
        <p:txBody>
          <a:bodyPr/>
          <a:lstStyle/>
          <a:p>
            <a:r>
              <a:rPr lang="en-US" sz="2800" b="1" i="1" dirty="0">
                <a:solidFill>
                  <a:srgbClr val="FFC000"/>
                </a:solidFill>
                <a:effectLst>
                  <a:outerShdw blurRad="38100" dist="38100" dir="2700000" algn="tl">
                    <a:srgbClr val="000000">
                      <a:alpha val="43137"/>
                    </a:srgbClr>
                  </a:outerShdw>
                </a:effectLst>
              </a:rPr>
              <a:t>Jeremiah 31:2 </a:t>
            </a:r>
            <a:r>
              <a:rPr lang="en-US" sz="2800" b="1" i="1" dirty="0">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Thus </a:t>
            </a:r>
            <a:r>
              <a:rPr lang="en-US" sz="2800" i="1" dirty="0" err="1">
                <a:effectLst>
                  <a:outerShdw blurRad="38100" dist="38100" dir="2700000" algn="tl">
                    <a:srgbClr val="000000">
                      <a:alpha val="43137"/>
                    </a:srgbClr>
                  </a:outerShdw>
                </a:effectLst>
              </a:rPr>
              <a:t>saith</a:t>
            </a:r>
            <a:r>
              <a:rPr lang="en-US" sz="2800" i="1" dirty="0">
                <a:effectLst>
                  <a:outerShdw blurRad="38100" dist="38100" dir="2700000" algn="tl">
                    <a:srgbClr val="000000">
                      <a:alpha val="43137"/>
                    </a:srgbClr>
                  </a:outerShdw>
                </a:effectLst>
              </a:rPr>
              <a:t> the LORD, The people which were left of the sword found</a:t>
            </a:r>
            <a:r>
              <a:rPr lang="en-US" sz="2800" i="1" u="sng" dirty="0">
                <a:solidFill>
                  <a:srgbClr val="FF9900"/>
                </a:solidFill>
                <a:effectLst>
                  <a:outerShdw blurRad="38100" dist="38100" dir="2700000" algn="tl">
                    <a:srgbClr val="000000">
                      <a:alpha val="43137"/>
                    </a:srgbClr>
                  </a:outerShdw>
                </a:effectLst>
              </a:rPr>
              <a:t> grace</a:t>
            </a:r>
            <a:r>
              <a:rPr lang="en-US" sz="2800" i="1" dirty="0">
                <a:solidFill>
                  <a:srgbClr val="FF99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in the wilderness; even Israel.   </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9189752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rPr>
            </a:br>
            <a:r>
              <a:rPr lang="en-US" sz="3100" dirty="0">
                <a:solidFill>
                  <a:srgbClr val="00B0F0"/>
                </a:solidFill>
                <a:effectLst/>
              </a:rPr>
              <a:t>9.  What is the Old Testament motive for obeying God?</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200" y="1631156"/>
            <a:ext cx="5428872" cy="2963466"/>
          </a:xfrm>
        </p:spPr>
        <p:txBody>
          <a:bodyPr/>
          <a:lstStyle/>
          <a:p>
            <a:r>
              <a:rPr lang="en-US" sz="2800" b="1" i="1" dirty="0">
                <a:solidFill>
                  <a:srgbClr val="FFC000"/>
                </a:solidFill>
                <a:effectLst>
                  <a:outerShdw blurRad="38100" dist="38100" dir="2700000" algn="tl">
                    <a:srgbClr val="000000">
                      <a:alpha val="43137"/>
                    </a:srgbClr>
                  </a:outerShdw>
                </a:effectLst>
              </a:rPr>
              <a:t>Deuteronomy 6:5, 6</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You shall </a:t>
            </a:r>
            <a:r>
              <a:rPr lang="en-US" sz="2800" i="1" u="sng" dirty="0">
                <a:solidFill>
                  <a:srgbClr val="FF9900"/>
                </a:solidFill>
                <a:effectLst>
                  <a:outerShdw blurRad="38100" dist="38100" dir="2700000" algn="tl">
                    <a:srgbClr val="000000">
                      <a:alpha val="43137"/>
                    </a:srgbClr>
                  </a:outerShdw>
                </a:effectLst>
              </a:rPr>
              <a:t>love</a:t>
            </a:r>
            <a:r>
              <a:rPr lang="en-US" sz="2800" i="1" dirty="0">
                <a:effectLst>
                  <a:outerShdw blurRad="38100" dist="38100" dir="2700000" algn="tl">
                    <a:srgbClr val="000000">
                      <a:alpha val="43137"/>
                    </a:srgbClr>
                  </a:outerShdw>
                </a:effectLst>
              </a:rPr>
              <a:t> the LORD your God with all your heart, with all your soul, and with all your strength.  And these words which I command you today shall be in your heart.</a:t>
            </a:r>
            <a:r>
              <a:rPr lang="en-US" sz="2800" b="1" dirty="0">
                <a:effectLst>
                  <a:outerShdw blurRad="38100" dist="38100" dir="2700000" algn="tl">
                    <a:srgbClr val="000000">
                      <a:alpha val="43137"/>
                    </a:srgbClr>
                  </a:outerShdw>
                </a:effectLst>
              </a:rPr>
              <a:t> </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a:xfrm>
            <a:off x="7048752" y="1631156"/>
            <a:ext cx="1638049" cy="2963466"/>
          </a:xfrm>
        </p:spPr>
        <p:txBody>
          <a:bodyPr/>
          <a:lstStyle/>
          <a:p>
            <a:endParaRPr lang="en-US" dirty="0"/>
          </a:p>
        </p:txBody>
      </p:sp>
    </p:spTree>
    <p:extLst>
      <p:ext uri="{BB962C8B-B14F-4D97-AF65-F5344CB8AC3E}">
        <p14:creationId xmlns:p14="http://schemas.microsoft.com/office/powerpoint/2010/main" val="34008355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rPr>
            </a:br>
            <a:r>
              <a:rPr lang="en-US" sz="3100" dirty="0">
                <a:solidFill>
                  <a:srgbClr val="00B0F0"/>
                </a:solidFill>
                <a:effectLst/>
              </a:rPr>
              <a:t>10.  Was Old Testament religion a legalistic religion?</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199" y="1631156"/>
            <a:ext cx="5440983" cy="2963466"/>
          </a:xfrm>
        </p:spPr>
        <p:txBody>
          <a:bodyPr/>
          <a:lstStyle/>
          <a:p>
            <a:r>
              <a:rPr lang="en-US" sz="2800" b="1" i="1" dirty="0">
                <a:solidFill>
                  <a:srgbClr val="FFC000"/>
                </a:solidFill>
                <a:effectLst>
                  <a:outerShdw blurRad="38100" dist="38100" dir="2700000" algn="tl">
                    <a:srgbClr val="000000">
                      <a:alpha val="43137"/>
                    </a:srgbClr>
                  </a:outerShdw>
                </a:effectLst>
              </a:rPr>
              <a:t>Micah 6:8</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He has shown you, O man, what is good; And what does the LORD require of you But to do </a:t>
            </a:r>
            <a:r>
              <a:rPr lang="en-US" sz="2800" i="1" u="sng" dirty="0">
                <a:solidFill>
                  <a:srgbClr val="FF9900"/>
                </a:solidFill>
                <a:effectLst>
                  <a:outerShdw blurRad="38100" dist="38100" dir="2700000" algn="tl">
                    <a:srgbClr val="000000">
                      <a:alpha val="43137"/>
                    </a:srgbClr>
                  </a:outerShdw>
                </a:effectLst>
              </a:rPr>
              <a:t>justly</a:t>
            </a:r>
            <a:r>
              <a:rPr lang="en-US" sz="2800" i="1" dirty="0">
                <a:effectLst>
                  <a:outerShdw blurRad="38100" dist="38100" dir="2700000" algn="tl">
                    <a:srgbClr val="000000">
                      <a:alpha val="43137"/>
                    </a:srgbClr>
                  </a:outerShdw>
                </a:effectLst>
              </a:rPr>
              <a:t>, To love </a:t>
            </a:r>
            <a:r>
              <a:rPr lang="en-US" sz="2800" i="1" u="sng" dirty="0">
                <a:solidFill>
                  <a:srgbClr val="FF9900"/>
                </a:solidFill>
                <a:effectLst>
                  <a:outerShdw blurRad="38100" dist="38100" dir="2700000" algn="tl">
                    <a:srgbClr val="000000">
                      <a:alpha val="43137"/>
                    </a:srgbClr>
                  </a:outerShdw>
                </a:effectLst>
              </a:rPr>
              <a:t>mercy</a:t>
            </a:r>
            <a:r>
              <a:rPr lang="en-US" sz="2800" i="1" dirty="0">
                <a:effectLst>
                  <a:outerShdw blurRad="38100" dist="38100" dir="2700000" algn="tl">
                    <a:srgbClr val="000000">
                      <a:alpha val="43137"/>
                    </a:srgbClr>
                  </a:outerShdw>
                </a:effectLst>
              </a:rPr>
              <a:t>, And to walk </a:t>
            </a:r>
            <a:r>
              <a:rPr lang="en-US" sz="2800" i="1" u="sng" dirty="0">
                <a:solidFill>
                  <a:srgbClr val="FF9900"/>
                </a:solidFill>
                <a:effectLst>
                  <a:outerShdw blurRad="38100" dist="38100" dir="2700000" algn="tl">
                    <a:srgbClr val="000000">
                      <a:alpha val="43137"/>
                    </a:srgbClr>
                  </a:outerShdw>
                </a:effectLst>
              </a:rPr>
              <a:t>humbly</a:t>
            </a:r>
            <a:r>
              <a:rPr lang="en-US" sz="2800" i="1" dirty="0">
                <a:effectLst>
                  <a:outerShdw blurRad="38100" dist="38100" dir="2700000" algn="tl">
                    <a:srgbClr val="000000">
                      <a:alpha val="43137"/>
                    </a:srgbClr>
                  </a:outerShdw>
                </a:effectLst>
              </a:rPr>
              <a:t> with your God?</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39955535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11.  Was the new birth experience also an Old Testament experience?</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200" y="1631156"/>
            <a:ext cx="5319870" cy="3512344"/>
          </a:xfrm>
        </p:spPr>
        <p:txBody>
          <a:bodyPr>
            <a:normAutofit/>
          </a:bodyPr>
          <a:lstStyle/>
          <a:p>
            <a:r>
              <a:rPr lang="en-US" sz="2800" b="1" i="1" dirty="0">
                <a:solidFill>
                  <a:srgbClr val="FFC000"/>
                </a:solidFill>
                <a:effectLst>
                  <a:outerShdw blurRad="38100" dist="38100" dir="2700000" algn="tl">
                    <a:srgbClr val="000000">
                      <a:alpha val="43137"/>
                    </a:srgbClr>
                  </a:outerShdw>
                </a:effectLst>
              </a:rPr>
              <a:t>Ezekiel 36:26, 27</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I will give you a </a:t>
            </a:r>
            <a:r>
              <a:rPr lang="en-US" sz="2800" i="1" u="sng" dirty="0">
                <a:solidFill>
                  <a:srgbClr val="FF9900"/>
                </a:solidFill>
                <a:effectLst>
                  <a:outerShdw blurRad="38100" dist="38100" dir="2700000" algn="tl">
                    <a:srgbClr val="000000">
                      <a:alpha val="43137"/>
                    </a:srgbClr>
                  </a:outerShdw>
                </a:effectLst>
              </a:rPr>
              <a:t>new heart</a:t>
            </a:r>
            <a:r>
              <a:rPr lang="en-US" sz="2800" i="1" dirty="0">
                <a:solidFill>
                  <a:srgbClr val="FF99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and put a </a:t>
            </a:r>
            <a:r>
              <a:rPr lang="en-US" sz="2800" i="1" u="sng" dirty="0">
                <a:solidFill>
                  <a:srgbClr val="FF9900"/>
                </a:solidFill>
                <a:effectLst>
                  <a:outerShdw blurRad="38100" dist="38100" dir="2700000" algn="tl">
                    <a:srgbClr val="000000">
                      <a:alpha val="43137"/>
                    </a:srgbClr>
                  </a:outerShdw>
                </a:effectLst>
              </a:rPr>
              <a:t>new spirit</a:t>
            </a:r>
            <a:r>
              <a:rPr lang="en-US" sz="2800" i="1" dirty="0">
                <a:solidFill>
                  <a:srgbClr val="FF99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within you; I will take the heart of stone out of your flesh and give you a heart of flesh.  I will put My Spirit within you and </a:t>
            </a:r>
            <a:r>
              <a:rPr lang="en-US" sz="2800" i="1" u="sng" dirty="0">
                <a:solidFill>
                  <a:srgbClr val="FF9900"/>
                </a:solidFill>
                <a:effectLst>
                  <a:outerShdw blurRad="38100" dist="38100" dir="2700000" algn="tl">
                    <a:srgbClr val="000000">
                      <a:alpha val="43137"/>
                    </a:srgbClr>
                  </a:outerShdw>
                </a:effectLst>
              </a:rPr>
              <a:t>cause</a:t>
            </a:r>
            <a:r>
              <a:rPr lang="en-US" sz="2800" i="1" dirty="0">
                <a:effectLst>
                  <a:outerShdw blurRad="38100" dist="38100" dir="2700000" algn="tl">
                    <a:srgbClr val="000000">
                      <a:alpha val="43137"/>
                    </a:srgbClr>
                  </a:outerShdw>
                </a:effectLst>
              </a:rPr>
              <a:t> you to walk in My statutes, and you will keep My judgments and </a:t>
            </a:r>
            <a:r>
              <a:rPr lang="en-US" sz="2800" i="1" u="sng" dirty="0">
                <a:solidFill>
                  <a:srgbClr val="FF9900"/>
                </a:solidFill>
                <a:effectLst>
                  <a:outerShdw blurRad="38100" dist="38100" dir="2700000" algn="tl">
                    <a:srgbClr val="000000">
                      <a:alpha val="43137"/>
                    </a:srgbClr>
                  </a:outerShdw>
                </a:effectLst>
              </a:rPr>
              <a:t>do</a:t>
            </a:r>
            <a:r>
              <a:rPr lang="en-US" sz="2800" i="1" dirty="0">
                <a:effectLst>
                  <a:outerShdw blurRad="38100" dist="38100" dir="2700000" algn="tl">
                    <a:srgbClr val="000000">
                      <a:alpha val="43137"/>
                    </a:srgbClr>
                  </a:outerShdw>
                </a:effectLst>
              </a:rPr>
              <a:t> them.</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23212567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12.  Therefore, are the Ten Commandments binding for New Testament Christians? </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199" y="1631156"/>
            <a:ext cx="5301703" cy="2963466"/>
          </a:xfrm>
        </p:spPr>
        <p:txBody>
          <a:bodyPr>
            <a:normAutofit lnSpcReduction="10000"/>
          </a:bodyPr>
          <a:lstStyle/>
          <a:p>
            <a:r>
              <a:rPr lang="en-US" sz="2800" b="1" i="1" dirty="0">
                <a:solidFill>
                  <a:srgbClr val="FFC000"/>
                </a:solidFill>
                <a:effectLst>
                  <a:outerShdw blurRad="38100" dist="38100" dir="2700000" algn="tl">
                    <a:srgbClr val="000000">
                      <a:alpha val="43137"/>
                    </a:srgbClr>
                  </a:outerShdw>
                </a:effectLst>
              </a:rPr>
              <a:t>Matthew 19:17</a:t>
            </a:r>
            <a:r>
              <a:rPr lang="en-US" sz="2800" dirty="0">
                <a:solidFill>
                  <a:srgbClr val="FFC000"/>
                </a:solidFill>
                <a:effectLst>
                  <a:outerShdw blurRad="38100" dist="38100" dir="2700000" algn="tl">
                    <a:srgbClr val="000000">
                      <a:alpha val="43137"/>
                    </a:srgbClr>
                  </a:outerShdw>
                </a:effectLst>
              </a:rPr>
              <a:t>  </a:t>
            </a:r>
            <a:r>
              <a:rPr lang="en-US" sz="2800" dirty="0">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But if you want to enter into life, </a:t>
            </a:r>
            <a:r>
              <a:rPr lang="en-US" sz="2800" i="1" u="sng" dirty="0">
                <a:solidFill>
                  <a:srgbClr val="FF9900"/>
                </a:solidFill>
                <a:effectLst>
                  <a:outerShdw blurRad="38100" dist="38100" dir="2700000" algn="tl">
                    <a:srgbClr val="000000">
                      <a:alpha val="43137"/>
                    </a:srgbClr>
                  </a:outerShdw>
                </a:effectLst>
              </a:rPr>
              <a:t>keep</a:t>
            </a:r>
            <a:r>
              <a:rPr lang="en-US" sz="2800" i="1" dirty="0">
                <a:effectLst>
                  <a:outerShdw blurRad="38100" dist="38100" dir="2700000" algn="tl">
                    <a:srgbClr val="000000">
                      <a:alpha val="43137"/>
                    </a:srgbClr>
                  </a:outerShdw>
                </a:effectLst>
              </a:rPr>
              <a:t> the commandments.</a:t>
            </a:r>
            <a:endParaRPr lang="en-US" sz="2800" dirty="0">
              <a:effectLst>
                <a:outerShdw blurRad="38100" dist="38100" dir="2700000" algn="tl">
                  <a:srgbClr val="000000">
                    <a:alpha val="43137"/>
                  </a:srgbClr>
                </a:outerShdw>
              </a:effectLst>
            </a:endParaRPr>
          </a:p>
          <a:p>
            <a:r>
              <a:rPr lang="en-US" sz="2800" b="1" i="1" dirty="0">
                <a:solidFill>
                  <a:srgbClr val="FFC000"/>
                </a:solidFill>
                <a:effectLst>
                  <a:outerShdw blurRad="38100" dist="38100" dir="2700000" algn="tl">
                    <a:srgbClr val="000000">
                      <a:alpha val="43137"/>
                    </a:srgbClr>
                  </a:outerShdw>
                </a:effectLst>
              </a:rPr>
              <a:t>John 14:15</a:t>
            </a:r>
            <a:r>
              <a:rPr lang="en-US" sz="2800"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If you love me, </a:t>
            </a:r>
            <a:r>
              <a:rPr lang="en-US" sz="2800" i="1" u="sng" dirty="0">
                <a:solidFill>
                  <a:srgbClr val="FF9900"/>
                </a:solidFill>
                <a:effectLst>
                  <a:outerShdw blurRad="38100" dist="38100" dir="2700000" algn="tl">
                    <a:srgbClr val="000000">
                      <a:alpha val="43137"/>
                    </a:srgbClr>
                  </a:outerShdw>
                </a:effectLst>
              </a:rPr>
              <a:t>keep</a:t>
            </a:r>
            <a:r>
              <a:rPr lang="en-US" sz="2800" i="1" dirty="0">
                <a:effectLst>
                  <a:outerShdw blurRad="38100" dist="38100" dir="2700000" algn="tl">
                    <a:srgbClr val="000000">
                      <a:alpha val="43137"/>
                    </a:srgbClr>
                  </a:outerShdw>
                </a:effectLst>
              </a:rPr>
              <a:t> my commandments.</a:t>
            </a:r>
            <a:endParaRPr lang="en-US" sz="2800" dirty="0">
              <a:effectLst>
                <a:outerShdw blurRad="38100" dist="38100" dir="2700000" algn="tl">
                  <a:srgbClr val="000000">
                    <a:alpha val="43137"/>
                  </a:srgbClr>
                </a:outerShdw>
              </a:effectLst>
            </a:endParaRPr>
          </a:p>
          <a:p>
            <a:r>
              <a:rPr lang="en-US" sz="2800" b="1" i="1" dirty="0">
                <a:solidFill>
                  <a:srgbClr val="FFC000"/>
                </a:solidFill>
                <a:effectLst>
                  <a:outerShdw blurRad="38100" dist="38100" dir="2700000" algn="tl">
                    <a:srgbClr val="000000">
                      <a:alpha val="43137"/>
                    </a:srgbClr>
                  </a:outerShdw>
                </a:effectLst>
              </a:rPr>
              <a:t>Revelation 22:14</a:t>
            </a:r>
            <a:r>
              <a:rPr lang="en-US" sz="2800"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Blessed are they that </a:t>
            </a:r>
            <a:r>
              <a:rPr lang="en-US" sz="2800" i="1" u="sng" dirty="0">
                <a:solidFill>
                  <a:srgbClr val="FF9900"/>
                </a:solidFill>
                <a:effectLst>
                  <a:outerShdw blurRad="38100" dist="38100" dir="2700000" algn="tl">
                    <a:srgbClr val="000000">
                      <a:alpha val="43137"/>
                    </a:srgbClr>
                  </a:outerShdw>
                </a:effectLst>
              </a:rPr>
              <a:t>do</a:t>
            </a:r>
            <a:r>
              <a:rPr lang="en-US" sz="2800" i="1" dirty="0">
                <a:effectLst>
                  <a:outerShdw blurRad="38100" dist="38100" dir="2700000" algn="tl">
                    <a:srgbClr val="000000">
                      <a:alpha val="43137"/>
                    </a:srgbClr>
                  </a:outerShdw>
                </a:effectLst>
              </a:rPr>
              <a:t> his commandments, …</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21688759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199" y="1631156"/>
            <a:ext cx="5398593" cy="2963466"/>
          </a:xfrm>
        </p:spPr>
        <p:txBody>
          <a:bodyPr/>
          <a:lstStyle/>
          <a:p>
            <a:r>
              <a:rPr lang="en-US" sz="2800" b="1" i="1" dirty="0">
                <a:solidFill>
                  <a:srgbClr val="FFC000"/>
                </a:solidFill>
                <a:effectLst>
                  <a:outerShdw blurRad="38100" dist="38100" dir="2700000" algn="tl">
                    <a:srgbClr val="000000">
                      <a:alpha val="43137"/>
                    </a:srgbClr>
                  </a:outerShdw>
                </a:effectLst>
              </a:rPr>
              <a:t>1 John 2:3, 4</a:t>
            </a:r>
            <a:r>
              <a:rPr lang="en-US" sz="2800"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Now by this we know that we know Him, if we </a:t>
            </a:r>
            <a:r>
              <a:rPr lang="en-US" sz="2800" i="1" u="sng" dirty="0">
                <a:solidFill>
                  <a:srgbClr val="FF9900"/>
                </a:solidFill>
                <a:effectLst>
                  <a:outerShdw blurRad="38100" dist="38100" dir="2700000" algn="tl">
                    <a:srgbClr val="000000">
                      <a:alpha val="43137"/>
                    </a:srgbClr>
                  </a:outerShdw>
                </a:effectLst>
              </a:rPr>
              <a:t>keep</a:t>
            </a:r>
            <a:r>
              <a:rPr lang="en-US" sz="2800" i="1" dirty="0">
                <a:effectLst>
                  <a:outerShdw blurRad="38100" dist="38100" dir="2700000" algn="tl">
                    <a:srgbClr val="000000">
                      <a:alpha val="43137"/>
                    </a:srgbClr>
                  </a:outerShdw>
                </a:effectLst>
              </a:rPr>
              <a:t> His commandments.  He who says, "I know Him," and does not keep His commandments, is a </a:t>
            </a:r>
            <a:r>
              <a:rPr lang="en-US" sz="2800" i="1" u="sng" dirty="0">
                <a:solidFill>
                  <a:srgbClr val="FF9900"/>
                </a:solidFill>
                <a:effectLst>
                  <a:outerShdw blurRad="38100" dist="38100" dir="2700000" algn="tl">
                    <a:srgbClr val="000000">
                      <a:alpha val="43137"/>
                    </a:srgbClr>
                  </a:outerShdw>
                </a:effectLst>
              </a:rPr>
              <a:t>liar</a:t>
            </a:r>
            <a:r>
              <a:rPr lang="en-US" sz="2800" i="1" dirty="0">
                <a:effectLst>
                  <a:outerShdw blurRad="38100" dist="38100" dir="2700000" algn="tl">
                    <a:srgbClr val="000000">
                      <a:alpha val="43137"/>
                    </a:srgbClr>
                  </a:outerShdw>
                </a:effectLst>
              </a:rPr>
              <a:t>, and the truth is not in him.</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27739806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Image result for &quot;ark of the testament&quot; ten commandments"/>
          <p:cNvPicPr/>
          <p:nvPr/>
        </p:nvPicPr>
        <p:blipFill>
          <a:blip r:embed="rId2">
            <a:extLst>
              <a:ext uri="{28A0092B-C50C-407E-A947-70E740481C1C}">
                <a14:useLocalDpi xmlns:a14="http://schemas.microsoft.com/office/drawing/2010/main" val="0"/>
              </a:ext>
            </a:extLst>
          </a:blip>
          <a:srcRect/>
          <a:stretch>
            <a:fillRect/>
          </a:stretch>
        </p:blipFill>
        <p:spPr bwMode="auto">
          <a:xfrm>
            <a:off x="3433542" y="0"/>
            <a:ext cx="5710458" cy="5143499"/>
          </a:xfrm>
          <a:prstGeom prst="rect">
            <a:avLst/>
          </a:prstGeom>
          <a:noFill/>
          <a:ln>
            <a:noFill/>
          </a:ln>
        </p:spPr>
      </p:pic>
      <p:sp>
        <p:nvSpPr>
          <p:cNvPr id="2" name="Content Placeholder 1"/>
          <p:cNvSpPr>
            <a:spLocks noGrp="1"/>
          </p:cNvSpPr>
          <p:nvPr>
            <p:ph sz="half" idx="1"/>
          </p:nvPr>
        </p:nvSpPr>
        <p:spPr/>
        <p:txBody>
          <a:bodyPr/>
          <a:lstStyle/>
          <a:p>
            <a:endParaRPr lang="en-US"/>
          </a:p>
        </p:txBody>
      </p:sp>
      <p:sp>
        <p:nvSpPr>
          <p:cNvPr id="3" name="Picture Placeholder 2"/>
          <p:cNvSpPr>
            <a:spLocks noGrp="1"/>
          </p:cNvSpPr>
          <p:nvPr>
            <p:ph type="pic" sz="quarter" idx="14"/>
          </p:nvPr>
        </p:nvSpPr>
        <p:spPr/>
      </p:sp>
      <p:sp>
        <p:nvSpPr>
          <p:cNvPr id="4" name="Title 3"/>
          <p:cNvSpPr>
            <a:spLocks noGrp="1"/>
          </p:cNvSpPr>
          <p:nvPr>
            <p:ph type="title"/>
          </p:nvPr>
        </p:nvSpPr>
        <p:spPr/>
        <p:txBody>
          <a:bodyPr>
            <a:normAutofit/>
          </a:bodyPr>
          <a:lstStyle/>
          <a:p>
            <a:r>
              <a:rPr lang="en-US" sz="2800" i="1" dirty="0">
                <a:effectLst>
                  <a:outerShdw blurRad="38100" dist="38100" dir="2700000" algn="tl">
                    <a:srgbClr val="000000">
                      <a:alpha val="43137"/>
                    </a:srgbClr>
                  </a:outerShdw>
                </a:effectLst>
              </a:rPr>
              <a:t>By Pastor Jorge </a:t>
            </a:r>
            <a:r>
              <a:rPr lang="en-US" sz="2800" i="1" dirty="0" err="1">
                <a:effectLst>
                  <a:outerShdw blurRad="38100" dist="38100" dir="2700000" algn="tl">
                    <a:srgbClr val="000000">
                      <a:alpha val="43137"/>
                    </a:srgbClr>
                  </a:outerShdw>
                </a:effectLst>
              </a:rPr>
              <a:t>Baute</a:t>
            </a:r>
            <a:endParaRPr lang="en-US" sz="2800" i="1" dirty="0">
              <a:effectLst>
                <a:outerShdw blurRad="38100" dist="38100" dir="2700000" algn="tl">
                  <a:srgbClr val="000000">
                    <a:alpha val="43137"/>
                  </a:srgbClr>
                </a:outerShdw>
              </a:effectLst>
            </a:endParaRPr>
          </a:p>
        </p:txBody>
      </p:sp>
      <p:sp>
        <p:nvSpPr>
          <p:cNvPr id="5" name="Content Placeholder 4"/>
          <p:cNvSpPr>
            <a:spLocks noGrp="1"/>
          </p:cNvSpPr>
          <p:nvPr>
            <p:ph idx="13"/>
          </p:nvPr>
        </p:nvSpPr>
        <p:spPr>
          <a:xfrm>
            <a:off x="457200" y="288750"/>
            <a:ext cx="5325925" cy="3394472"/>
          </a:xfrm>
        </p:spPr>
        <p:txBody>
          <a:bodyPr/>
          <a:lstStyle/>
          <a:p>
            <a:endParaRPr lang="en-US" b="1" dirty="0">
              <a:solidFill>
                <a:srgbClr val="FFC000"/>
              </a:solidFill>
              <a:effectLst>
                <a:outerShdw blurRad="38100" dist="38100" dir="2700000" algn="tl">
                  <a:srgbClr val="000000">
                    <a:alpha val="43137"/>
                  </a:srgbClr>
                </a:outerShdw>
              </a:effectLst>
            </a:endParaRPr>
          </a:p>
          <a:p>
            <a:endParaRPr lang="en-US" sz="4000" b="1" dirty="0">
              <a:solidFill>
                <a:srgbClr val="FFC000"/>
              </a:solidFill>
              <a:effectLst>
                <a:outerShdw blurRad="38100" dist="38100" dir="2700000" algn="tl">
                  <a:srgbClr val="000000">
                    <a:alpha val="43137"/>
                  </a:srgbClr>
                </a:outerShdw>
              </a:effectLst>
            </a:endParaRPr>
          </a:p>
          <a:p>
            <a:r>
              <a:rPr lang="en-US" sz="4000" b="1" dirty="0">
                <a:solidFill>
                  <a:srgbClr val="FFC000"/>
                </a:solidFill>
                <a:effectLst>
                  <a:outerShdw blurRad="38100" dist="38100" dir="2700000" algn="tl">
                    <a:srgbClr val="000000">
                      <a:alpha val="43137"/>
                    </a:srgbClr>
                  </a:outerShdw>
                </a:effectLst>
              </a:rPr>
              <a:t>THE MOST HOLY PLACE</a:t>
            </a:r>
            <a:endParaRPr lang="en-US" sz="4000" dirty="0">
              <a:solidFill>
                <a:srgbClr val="FFC000"/>
              </a:solidFill>
              <a:effectLst>
                <a:outerShdw blurRad="38100" dist="38100" dir="2700000" algn="tl">
                  <a:srgbClr val="000000">
                    <a:alpha val="43137"/>
                  </a:srgbClr>
                </a:outerShdw>
              </a:effectLst>
            </a:endParaRPr>
          </a:p>
          <a:p>
            <a:r>
              <a:rPr lang="en-US" sz="2800" b="1" dirty="0">
                <a:effectLst>
                  <a:outerShdw blurRad="38100" dist="38100" dir="2700000" algn="tl">
                    <a:srgbClr val="000000">
                      <a:alpha val="43137"/>
                    </a:srgbClr>
                  </a:outerShdw>
                </a:effectLst>
              </a:rPr>
              <a:t>(The Transcript of God’s Love: God’s Holy Law – Part 1)</a:t>
            </a:r>
            <a:endParaRPr lang="en-US" sz="2800" dirty="0">
              <a:effectLst>
                <a:outerShdw blurRad="38100" dist="38100" dir="2700000" algn="tl">
                  <a:srgbClr val="000000">
                    <a:alpha val="43137"/>
                  </a:srgbClr>
                </a:outerShdw>
              </a:effectLst>
            </a:endParaRPr>
          </a:p>
          <a:p>
            <a:endParaRPr lang="en-US" dirty="0"/>
          </a:p>
        </p:txBody>
      </p:sp>
    </p:spTree>
    <p:extLst>
      <p:ext uri="{BB962C8B-B14F-4D97-AF65-F5344CB8AC3E}">
        <p14:creationId xmlns:p14="http://schemas.microsoft.com/office/powerpoint/2010/main" val="1619834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rPr>
            </a:br>
            <a:r>
              <a:rPr lang="en-US" sz="3100" dirty="0">
                <a:solidFill>
                  <a:srgbClr val="00B0F0"/>
                </a:solidFill>
                <a:effectLst>
                  <a:outerShdw blurRad="38100" dist="38100" dir="2700000" algn="tl">
                    <a:srgbClr val="000000">
                      <a:alpha val="43137"/>
                    </a:srgbClr>
                  </a:outerShdw>
                </a:effectLst>
              </a:rPr>
              <a:t>13.  In the last days, whom does the devil especially hate?</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199" y="1631156"/>
            <a:ext cx="5410706" cy="2963466"/>
          </a:xfrm>
        </p:spPr>
        <p:txBody>
          <a:bodyPr>
            <a:normAutofit lnSpcReduction="10000"/>
          </a:bodyPr>
          <a:lstStyle/>
          <a:p>
            <a:r>
              <a:rPr lang="en-US" sz="2800" b="1" i="1" dirty="0">
                <a:solidFill>
                  <a:srgbClr val="FFC000"/>
                </a:solidFill>
                <a:effectLst>
                  <a:outerShdw blurRad="38100" dist="38100" dir="2700000" algn="tl">
                    <a:srgbClr val="000000">
                      <a:alpha val="43137"/>
                    </a:srgbClr>
                  </a:outerShdw>
                </a:effectLst>
              </a:rPr>
              <a:t>Revelation 12:17</a:t>
            </a:r>
            <a:r>
              <a:rPr lang="en-US" sz="2800" dirty="0">
                <a:solidFill>
                  <a:srgbClr val="FFC000"/>
                </a:solidFill>
                <a:effectLst>
                  <a:outerShdw blurRad="38100" dist="38100" dir="2700000" algn="tl">
                    <a:srgbClr val="000000">
                      <a:alpha val="43137"/>
                    </a:srgbClr>
                  </a:outerShdw>
                </a:effectLst>
              </a:rPr>
              <a:t> </a:t>
            </a:r>
            <a:r>
              <a:rPr lang="en-US" sz="2800" i="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And the dragon [devil] was wroth with the woman [the church], and went to make war with the remnant of her seed [God’s end time faithful], which </a:t>
            </a:r>
            <a:r>
              <a:rPr lang="en-US" sz="2800" i="1" u="sng" dirty="0">
                <a:solidFill>
                  <a:srgbClr val="FF9900"/>
                </a:solidFill>
                <a:effectLst>
                  <a:outerShdw blurRad="38100" dist="38100" dir="2700000" algn="tl">
                    <a:srgbClr val="000000">
                      <a:alpha val="43137"/>
                    </a:srgbClr>
                  </a:outerShdw>
                </a:effectLst>
              </a:rPr>
              <a:t>keep</a:t>
            </a:r>
            <a:r>
              <a:rPr lang="en-US" sz="2800" i="1" dirty="0">
                <a:effectLst>
                  <a:outerShdw blurRad="38100" dist="38100" dir="2700000" algn="tl">
                    <a:srgbClr val="000000">
                      <a:alpha val="43137"/>
                    </a:srgbClr>
                  </a:outerShdw>
                </a:effectLst>
              </a:rPr>
              <a:t> the commandments of God, and have the testimony of Jesus Christ</a:t>
            </a:r>
            <a:r>
              <a:rPr lang="en-US" sz="2800" i="1" dirty="0"/>
              <a:t>.</a:t>
            </a:r>
            <a:endParaRPr lang="en-US" sz="2800" dirty="0"/>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dirty="0"/>
          </a:p>
        </p:txBody>
      </p:sp>
    </p:spTree>
    <p:extLst>
      <p:ext uri="{BB962C8B-B14F-4D97-AF65-F5344CB8AC3E}">
        <p14:creationId xmlns:p14="http://schemas.microsoft.com/office/powerpoint/2010/main" val="36414070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rPr>
            </a:br>
            <a:r>
              <a:rPr lang="en-US" sz="3100" dirty="0">
                <a:solidFill>
                  <a:srgbClr val="00B0F0"/>
                </a:solidFill>
                <a:effectLst/>
              </a:rPr>
              <a:t>14.  Does God, His law, or His plan of salvation ever change?</a:t>
            </a:r>
            <a:br>
              <a:rPr lang="en-US" dirty="0">
                <a:effectLst/>
              </a:rPr>
            </a:br>
            <a:endParaRPr lang="en-US" dirty="0"/>
          </a:p>
        </p:txBody>
      </p:sp>
      <p:sp>
        <p:nvSpPr>
          <p:cNvPr id="3" name="Text Placeholder 2"/>
          <p:cNvSpPr>
            <a:spLocks noGrp="1"/>
          </p:cNvSpPr>
          <p:nvPr>
            <p:ph type="body" idx="1"/>
          </p:nvPr>
        </p:nvSpPr>
        <p:spPr>
          <a:xfrm>
            <a:off x="457200" y="1129304"/>
            <a:ext cx="4040188" cy="479822"/>
          </a:xfrm>
        </p:spPr>
        <p:txBody>
          <a:bodyPr/>
          <a:lstStyle/>
          <a:p>
            <a:endParaRPr lang="en-US"/>
          </a:p>
        </p:txBody>
      </p:sp>
      <p:sp>
        <p:nvSpPr>
          <p:cNvPr id="4" name="Content Placeholder 3"/>
          <p:cNvSpPr>
            <a:spLocks noGrp="1"/>
          </p:cNvSpPr>
          <p:nvPr>
            <p:ph sz="half" idx="2"/>
          </p:nvPr>
        </p:nvSpPr>
        <p:spPr>
          <a:xfrm>
            <a:off x="457199" y="1609126"/>
            <a:ext cx="5640820" cy="3534374"/>
          </a:xfrm>
        </p:spPr>
        <p:txBody>
          <a:bodyPr>
            <a:normAutofit/>
          </a:bodyPr>
          <a:lstStyle/>
          <a:p>
            <a:r>
              <a:rPr lang="en-US" sz="2800" b="1" i="1" dirty="0">
                <a:solidFill>
                  <a:srgbClr val="FFC000"/>
                </a:solidFill>
                <a:effectLst>
                  <a:outerShdw blurRad="38100" dist="38100" dir="2700000" algn="tl">
                    <a:srgbClr val="000000">
                      <a:alpha val="43137"/>
                    </a:srgbClr>
                  </a:outerShdw>
                </a:effectLst>
              </a:rPr>
              <a:t>Hebrews 13:8</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Jesus Christ is the </a:t>
            </a:r>
            <a:r>
              <a:rPr lang="en-US" sz="2800" i="1" u="sng" dirty="0">
                <a:solidFill>
                  <a:srgbClr val="FF9900"/>
                </a:solidFill>
                <a:effectLst>
                  <a:outerShdw blurRad="38100" dist="38100" dir="2700000" algn="tl">
                    <a:srgbClr val="000000">
                      <a:alpha val="43137"/>
                    </a:srgbClr>
                  </a:outerShdw>
                </a:effectLst>
              </a:rPr>
              <a:t>same</a:t>
            </a:r>
            <a:r>
              <a:rPr lang="en-US" sz="2800" i="1" dirty="0">
                <a:solidFill>
                  <a:srgbClr val="FF99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yesterday, today, and forever.</a:t>
            </a:r>
            <a:endParaRPr lang="en-US" sz="2800" dirty="0">
              <a:effectLst>
                <a:outerShdw blurRad="38100" dist="38100" dir="2700000" algn="tl">
                  <a:srgbClr val="000000">
                    <a:alpha val="43137"/>
                  </a:srgbClr>
                </a:outerShdw>
              </a:effectLst>
            </a:endParaRPr>
          </a:p>
          <a:p>
            <a:r>
              <a:rPr lang="en-US" sz="2800" b="1" i="1" dirty="0">
                <a:solidFill>
                  <a:srgbClr val="FFC000"/>
                </a:solidFill>
                <a:effectLst>
                  <a:outerShdw blurRad="38100" dist="38100" dir="2700000" algn="tl">
                    <a:srgbClr val="000000">
                      <a:alpha val="43137"/>
                    </a:srgbClr>
                  </a:outerShdw>
                </a:effectLst>
              </a:rPr>
              <a:t>Malachi 3:6</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For I am the LORD, I do not </a:t>
            </a:r>
            <a:r>
              <a:rPr lang="en-US" sz="2800" i="1" u="sng" dirty="0">
                <a:solidFill>
                  <a:srgbClr val="FF9900"/>
                </a:solidFill>
                <a:effectLst>
                  <a:outerShdw blurRad="38100" dist="38100" dir="2700000" algn="tl">
                    <a:srgbClr val="000000">
                      <a:alpha val="43137"/>
                    </a:srgbClr>
                  </a:outerShdw>
                </a:effectLst>
              </a:rPr>
              <a:t>change</a:t>
            </a:r>
            <a:r>
              <a:rPr lang="en-US" sz="2800" i="1" dirty="0">
                <a:effectLst>
                  <a:outerShdw blurRad="38100" dist="38100" dir="2700000" algn="tl">
                    <a:srgbClr val="000000">
                      <a:alpha val="43137"/>
                    </a:srgbClr>
                  </a:outerShdw>
                </a:effectLst>
              </a:rPr>
              <a:t>; …</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34927745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200" y="1631156"/>
            <a:ext cx="5380426" cy="2963466"/>
          </a:xfrm>
        </p:spPr>
        <p:txBody>
          <a:bodyPr>
            <a:normAutofit lnSpcReduction="10000"/>
          </a:bodyPr>
          <a:lstStyle/>
          <a:p>
            <a:r>
              <a:rPr lang="en-US" sz="2800" b="1" i="1" dirty="0">
                <a:solidFill>
                  <a:srgbClr val="FFC000"/>
                </a:solidFill>
                <a:effectLst>
                  <a:outerShdw blurRad="38100" dist="38100" dir="2700000" algn="tl">
                    <a:srgbClr val="000000">
                      <a:alpha val="43137"/>
                    </a:srgbClr>
                  </a:outerShdw>
                </a:effectLst>
              </a:rPr>
              <a:t>Matthew 5:17</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Do not think that I came to </a:t>
            </a:r>
            <a:r>
              <a:rPr lang="en-US" sz="2800" i="1" u="sng" dirty="0">
                <a:effectLst>
                  <a:outerShdw blurRad="38100" dist="38100" dir="2700000" algn="tl">
                    <a:srgbClr val="000000">
                      <a:alpha val="43137"/>
                    </a:srgbClr>
                  </a:outerShdw>
                </a:effectLst>
              </a:rPr>
              <a:t>destroy</a:t>
            </a:r>
            <a:r>
              <a:rPr lang="en-US" sz="2800" i="1" dirty="0">
                <a:effectLst>
                  <a:outerShdw blurRad="38100" dist="38100" dir="2700000" algn="tl">
                    <a:srgbClr val="000000">
                      <a:alpha val="43137"/>
                    </a:srgbClr>
                  </a:outerShdw>
                </a:effectLst>
              </a:rPr>
              <a:t> the Law or the Prophets.  I did not come to destroy but to fulfill.</a:t>
            </a:r>
            <a:endParaRPr lang="en-US" sz="2800" dirty="0">
              <a:effectLst>
                <a:outerShdw blurRad="38100" dist="38100" dir="2700000" algn="tl">
                  <a:srgbClr val="000000">
                    <a:alpha val="43137"/>
                  </a:srgbClr>
                </a:outerShdw>
              </a:effectLst>
            </a:endParaRPr>
          </a:p>
          <a:p>
            <a:r>
              <a:rPr lang="en-US" sz="2800" b="1" i="1" dirty="0">
                <a:solidFill>
                  <a:srgbClr val="FFC000"/>
                </a:solidFill>
                <a:effectLst>
                  <a:outerShdw blurRad="38100" dist="38100" dir="2700000" algn="tl">
                    <a:srgbClr val="000000">
                      <a:alpha val="43137"/>
                    </a:srgbClr>
                  </a:outerShdw>
                </a:effectLst>
              </a:rPr>
              <a:t>Luke 16:17</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And it is easier for heaven and earth to pass away than for one tittle of the law to </a:t>
            </a:r>
            <a:r>
              <a:rPr lang="en-US" sz="2800" i="1" u="sng" dirty="0">
                <a:effectLst>
                  <a:outerShdw blurRad="38100" dist="38100" dir="2700000" algn="tl">
                    <a:srgbClr val="000000">
                      <a:alpha val="43137"/>
                    </a:srgbClr>
                  </a:outerShdw>
                </a:effectLst>
              </a:rPr>
              <a:t>fail</a:t>
            </a:r>
            <a:r>
              <a:rPr lang="en-US" sz="2800" i="1" dirty="0">
                <a:effectLst>
                  <a:outerShdw blurRad="38100" dist="38100" dir="2700000" algn="tl">
                    <a:srgbClr val="000000">
                      <a:alpha val="43137"/>
                    </a:srgbClr>
                  </a:outerShdw>
                </a:effectLst>
              </a:rPr>
              <a:t>.</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18025181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V="1">
            <a:off x="457200" y="4025504"/>
            <a:ext cx="5486400" cy="322438"/>
          </a:xfrm>
        </p:spPr>
        <p:txBody>
          <a:bodyPr>
            <a:normAutofit fontScale="90000"/>
          </a:bodyPr>
          <a:lstStyle/>
          <a:p>
            <a:endParaRPr lang="en-US"/>
          </a:p>
        </p:txBody>
      </p:sp>
      <p:sp>
        <p:nvSpPr>
          <p:cNvPr id="4" name="Text Placeholder 3"/>
          <p:cNvSpPr>
            <a:spLocks noGrp="1"/>
          </p:cNvSpPr>
          <p:nvPr>
            <p:ph type="body" sz="half" idx="2"/>
          </p:nvPr>
        </p:nvSpPr>
        <p:spPr/>
        <p:txBody>
          <a:bodyPr/>
          <a:lstStyle/>
          <a:p>
            <a:endParaRPr lang="en-US"/>
          </a:p>
        </p:txBody>
      </p:sp>
      <p:pic>
        <p:nvPicPr>
          <p:cNvPr id="5" name="Picture 2" descr="Slide006"/>
          <p:cNvPicPr>
            <a:picLocks noGrp="1" noChangeAspect="1" noChangeArrowheads="1"/>
          </p:cNvPicPr>
          <p:nvPr>
            <p:ph type="pic" idx="1"/>
          </p:nvPr>
        </p:nvPicPr>
        <p:blipFill>
          <a:blip r:embed="rId2"/>
          <a:srcRect t="3977" b="3977"/>
          <a:stretch>
            <a:fillRect/>
          </a:stretch>
        </p:blipFill>
        <p:spPr bwMode="auto">
          <a:xfrm>
            <a:off x="554090" y="634401"/>
            <a:ext cx="5486400" cy="3786187"/>
          </a:xfrm>
          <a:prstGeom prst="rect">
            <a:avLst/>
          </a:prstGeom>
          <a:noFill/>
          <a:ln w="9525">
            <a:noFill/>
            <a:miter lim="800000"/>
            <a:headEnd/>
            <a:tailEnd/>
          </a:ln>
        </p:spPr>
      </p:pic>
    </p:spTree>
    <p:extLst>
      <p:ext uri="{BB962C8B-B14F-4D97-AF65-F5344CB8AC3E}">
        <p14:creationId xmlns:p14="http://schemas.microsoft.com/office/powerpoint/2010/main" val="35900919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descr="Slide007"/>
          <p:cNvPicPr>
            <a:picLocks noChangeAspect="1" noChangeArrowheads="1"/>
          </p:cNvPicPr>
          <p:nvPr/>
        </p:nvPicPr>
        <p:blipFill>
          <a:blip r:embed="rId2"/>
          <a:srcRect/>
          <a:stretch>
            <a:fillRect/>
          </a:stretch>
        </p:blipFill>
        <p:spPr bwMode="auto">
          <a:xfrm>
            <a:off x="1" y="0"/>
            <a:ext cx="9140825" cy="5143500"/>
          </a:xfrm>
          <a:prstGeom prst="rect">
            <a:avLst/>
          </a:prstGeom>
          <a:noFill/>
          <a:ln w="9525">
            <a:noFill/>
            <a:miter lim="800000"/>
            <a:headEnd/>
            <a:tailEnd/>
          </a:ln>
        </p:spPr>
      </p:pic>
    </p:spTree>
    <p:extLst>
      <p:ext uri="{BB962C8B-B14F-4D97-AF65-F5344CB8AC3E}">
        <p14:creationId xmlns:p14="http://schemas.microsoft.com/office/powerpoint/2010/main" val="3704704738"/>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descr="Slide008"/>
          <p:cNvPicPr>
            <a:picLocks noChangeAspect="1" noChangeArrowheads="1"/>
          </p:cNvPicPr>
          <p:nvPr/>
        </p:nvPicPr>
        <p:blipFill>
          <a:blip r:embed="rId2"/>
          <a:srcRect/>
          <a:stretch>
            <a:fillRect/>
          </a:stretch>
        </p:blipFill>
        <p:spPr bwMode="auto">
          <a:xfrm>
            <a:off x="1" y="0"/>
            <a:ext cx="9140825" cy="5143500"/>
          </a:xfrm>
          <a:prstGeom prst="rect">
            <a:avLst/>
          </a:prstGeom>
          <a:noFill/>
          <a:ln w="9525">
            <a:noFill/>
            <a:miter lim="800000"/>
            <a:headEnd/>
            <a:tailEnd/>
          </a:ln>
        </p:spPr>
      </p:pic>
    </p:spTree>
    <p:extLst>
      <p:ext uri="{BB962C8B-B14F-4D97-AF65-F5344CB8AC3E}">
        <p14:creationId xmlns:p14="http://schemas.microsoft.com/office/powerpoint/2010/main" val="99356994"/>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descr="Slide009"/>
          <p:cNvPicPr>
            <a:picLocks noChangeAspect="1" noChangeArrowheads="1"/>
          </p:cNvPicPr>
          <p:nvPr/>
        </p:nvPicPr>
        <p:blipFill>
          <a:blip r:embed="rId2"/>
          <a:srcRect/>
          <a:stretch>
            <a:fillRect/>
          </a:stretch>
        </p:blipFill>
        <p:spPr bwMode="auto">
          <a:xfrm>
            <a:off x="1" y="0"/>
            <a:ext cx="9140825" cy="5143500"/>
          </a:xfrm>
          <a:prstGeom prst="rect">
            <a:avLst/>
          </a:prstGeom>
          <a:noFill/>
          <a:ln w="9525">
            <a:noFill/>
            <a:miter lim="800000"/>
            <a:headEnd/>
            <a:tailEnd/>
          </a:ln>
        </p:spPr>
      </p:pic>
    </p:spTree>
    <p:extLst>
      <p:ext uri="{BB962C8B-B14F-4D97-AF65-F5344CB8AC3E}">
        <p14:creationId xmlns:p14="http://schemas.microsoft.com/office/powerpoint/2010/main" val="3792521595"/>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2" descr="Slide010"/>
          <p:cNvPicPr>
            <a:picLocks noChangeAspect="1" noChangeArrowheads="1"/>
          </p:cNvPicPr>
          <p:nvPr/>
        </p:nvPicPr>
        <p:blipFill>
          <a:blip r:embed="rId2"/>
          <a:srcRect/>
          <a:stretch>
            <a:fillRect/>
          </a:stretch>
        </p:blipFill>
        <p:spPr bwMode="auto">
          <a:xfrm>
            <a:off x="1" y="0"/>
            <a:ext cx="9140825" cy="5143500"/>
          </a:xfrm>
          <a:prstGeom prst="rect">
            <a:avLst/>
          </a:prstGeom>
          <a:noFill/>
          <a:ln w="9525">
            <a:noFill/>
            <a:miter lim="800000"/>
            <a:headEnd/>
            <a:tailEnd/>
          </a:ln>
        </p:spPr>
      </p:pic>
    </p:spTree>
    <p:extLst>
      <p:ext uri="{BB962C8B-B14F-4D97-AF65-F5344CB8AC3E}">
        <p14:creationId xmlns:p14="http://schemas.microsoft.com/office/powerpoint/2010/main" val="2480478728"/>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descr="Slide011"/>
          <p:cNvPicPr>
            <a:picLocks noChangeAspect="1" noChangeArrowheads="1"/>
          </p:cNvPicPr>
          <p:nvPr/>
        </p:nvPicPr>
        <p:blipFill>
          <a:blip r:embed="rId2"/>
          <a:srcRect/>
          <a:stretch>
            <a:fillRect/>
          </a:stretch>
        </p:blipFill>
        <p:spPr bwMode="auto">
          <a:xfrm>
            <a:off x="1" y="0"/>
            <a:ext cx="9140825" cy="5143500"/>
          </a:xfrm>
          <a:prstGeom prst="rect">
            <a:avLst/>
          </a:prstGeom>
          <a:noFill/>
          <a:ln w="9525">
            <a:noFill/>
            <a:miter lim="800000"/>
            <a:headEnd/>
            <a:tailEnd/>
          </a:ln>
        </p:spPr>
      </p:pic>
    </p:spTree>
    <p:extLst>
      <p:ext uri="{BB962C8B-B14F-4D97-AF65-F5344CB8AC3E}">
        <p14:creationId xmlns:p14="http://schemas.microsoft.com/office/powerpoint/2010/main" val="3900821676"/>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descr="Slide012"/>
          <p:cNvPicPr>
            <a:picLocks noChangeAspect="1" noChangeArrowheads="1"/>
          </p:cNvPicPr>
          <p:nvPr/>
        </p:nvPicPr>
        <p:blipFill>
          <a:blip r:embed="rId2"/>
          <a:srcRect/>
          <a:stretch>
            <a:fillRect/>
          </a:stretch>
        </p:blipFill>
        <p:spPr bwMode="auto">
          <a:xfrm>
            <a:off x="1" y="0"/>
            <a:ext cx="9140825" cy="5143500"/>
          </a:xfrm>
          <a:prstGeom prst="rect">
            <a:avLst/>
          </a:prstGeom>
          <a:noFill/>
          <a:ln w="9525">
            <a:noFill/>
            <a:miter lim="800000"/>
            <a:headEnd/>
            <a:tailEnd/>
          </a:ln>
        </p:spPr>
      </p:pic>
    </p:spTree>
    <p:extLst>
      <p:ext uri="{BB962C8B-B14F-4D97-AF65-F5344CB8AC3E}">
        <p14:creationId xmlns:p14="http://schemas.microsoft.com/office/powerpoint/2010/main" val="157745920"/>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4615" y="205978"/>
            <a:ext cx="8402185" cy="1425177"/>
          </a:xfrm>
        </p:spPr>
        <p:txBody>
          <a:bodyPr>
            <a:noAutofit/>
          </a:bodyPr>
          <a:lstStyle/>
          <a:p>
            <a:pPr algn="l"/>
            <a:br>
              <a:rPr lang="en-US" sz="2800" dirty="0">
                <a:effectLst/>
              </a:rPr>
            </a:br>
            <a:br>
              <a:rPr lang="en-US" sz="2800" dirty="0">
                <a:effectLst/>
              </a:rPr>
            </a:br>
            <a:r>
              <a:rPr lang="en-US" sz="2800" dirty="0">
                <a:solidFill>
                  <a:srgbClr val="00B0F0"/>
                </a:solidFill>
                <a:effectLst>
                  <a:outerShdw blurRad="38100" dist="38100" dir="2700000" algn="tl">
                    <a:srgbClr val="000000">
                      <a:alpha val="43137"/>
                    </a:srgbClr>
                  </a:outerShdw>
                </a:effectLst>
              </a:rPr>
              <a:t>1.  What was inside the ark?</a:t>
            </a:r>
            <a:br>
              <a:rPr lang="en-US" sz="2800" dirty="0">
                <a:effectLst/>
              </a:rPr>
            </a:br>
            <a:br>
              <a:rPr lang="en-US" sz="2800" dirty="0">
                <a:effectLst/>
              </a:rPr>
            </a:br>
            <a:br>
              <a:rPr lang="en-US" sz="2800" dirty="0">
                <a:solidFill>
                  <a:srgbClr val="00B0F0"/>
                </a:solidFill>
                <a:effectLst>
                  <a:outerShdw blurRad="38100" dist="38100" dir="2700000" algn="tl">
                    <a:srgbClr val="000000">
                      <a:alpha val="43137"/>
                    </a:srgbClr>
                  </a:outerShdw>
                </a:effectLst>
              </a:rPr>
            </a:br>
            <a:endParaRPr lang="en-US" sz="2800" dirty="0">
              <a:solidFill>
                <a:srgbClr val="00B0F0"/>
              </a:solidFill>
              <a:effectLst>
                <a:outerShdw blurRad="38100" dist="38100" dir="2700000" algn="tl">
                  <a:srgbClr val="000000">
                    <a:alpha val="43137"/>
                  </a:srgbClr>
                </a:outerShdw>
              </a:effectLst>
            </a:endParaRPr>
          </a:p>
        </p:txBody>
      </p:sp>
      <p:sp>
        <p:nvSpPr>
          <p:cNvPr id="3" name="Text Placeholder 2"/>
          <p:cNvSpPr>
            <a:spLocks noGrp="1"/>
          </p:cNvSpPr>
          <p:nvPr>
            <p:ph type="body" idx="1"/>
          </p:nvPr>
        </p:nvSpPr>
        <p:spPr/>
        <p:txBody>
          <a:bodyPr/>
          <a:lstStyle/>
          <a:p>
            <a:endParaRPr lang="en-US" dirty="0"/>
          </a:p>
        </p:txBody>
      </p:sp>
      <p:sp>
        <p:nvSpPr>
          <p:cNvPr id="4" name="Content Placeholder 3"/>
          <p:cNvSpPr>
            <a:spLocks noGrp="1"/>
          </p:cNvSpPr>
          <p:nvPr>
            <p:ph sz="half" idx="2"/>
          </p:nvPr>
        </p:nvSpPr>
        <p:spPr>
          <a:xfrm>
            <a:off x="345171" y="1151335"/>
            <a:ext cx="6037462" cy="4268453"/>
          </a:xfrm>
        </p:spPr>
        <p:txBody>
          <a:bodyPr>
            <a:normAutofit fontScale="70000" lnSpcReduction="20000"/>
          </a:bodyPr>
          <a:lstStyle/>
          <a:p>
            <a:r>
              <a:rPr lang="en-US" sz="3600" i="1" dirty="0">
                <a:effectLst>
                  <a:outerShdw blurRad="38100" dist="38100" dir="2700000" algn="tl">
                    <a:srgbClr val="000000">
                      <a:alpha val="43137"/>
                    </a:srgbClr>
                  </a:outerShdw>
                </a:effectLst>
              </a:rPr>
              <a:t>.</a:t>
            </a:r>
            <a:r>
              <a:rPr lang="en-US" sz="3600" b="1" i="1" dirty="0">
                <a:solidFill>
                  <a:srgbClr val="FFC000"/>
                </a:solidFill>
                <a:effectLst>
                  <a:outerShdw blurRad="38100" dist="38100" dir="2700000" algn="tl">
                    <a:srgbClr val="000000">
                      <a:alpha val="43137"/>
                    </a:srgbClr>
                  </a:outerShdw>
                </a:effectLst>
              </a:rPr>
              <a:t>Exodus 25:21</a:t>
            </a:r>
            <a:r>
              <a:rPr lang="en-US" sz="3600" b="1" dirty="0">
                <a:solidFill>
                  <a:srgbClr val="FFC000"/>
                </a:solidFill>
                <a:effectLst>
                  <a:outerShdw blurRad="38100" dist="38100" dir="2700000" algn="tl">
                    <a:srgbClr val="000000">
                      <a:alpha val="43137"/>
                    </a:srgbClr>
                  </a:outerShdw>
                </a:effectLst>
              </a:rPr>
              <a:t>  </a:t>
            </a:r>
            <a:r>
              <a:rPr lang="en-US" sz="3600" i="1" dirty="0">
                <a:effectLst>
                  <a:outerShdw blurRad="38100" dist="38100" dir="2700000" algn="tl">
                    <a:srgbClr val="000000">
                      <a:alpha val="43137"/>
                    </a:srgbClr>
                  </a:outerShdw>
                </a:effectLst>
              </a:rPr>
              <a:t>You shall put the mercy seat on top of the ark, and in the ark you shall put the </a:t>
            </a:r>
            <a:r>
              <a:rPr lang="en-US" sz="3600" i="1" u="sng" dirty="0">
                <a:solidFill>
                  <a:srgbClr val="FF9900"/>
                </a:solidFill>
                <a:effectLst>
                  <a:outerShdw blurRad="38100" dist="38100" dir="2700000" algn="tl">
                    <a:srgbClr val="000000">
                      <a:alpha val="43137"/>
                    </a:srgbClr>
                  </a:outerShdw>
                </a:effectLst>
              </a:rPr>
              <a:t>Testimony</a:t>
            </a:r>
            <a:r>
              <a:rPr lang="en-US" sz="3600" i="1" dirty="0">
                <a:effectLst>
                  <a:outerShdw blurRad="38100" dist="38100" dir="2700000" algn="tl">
                    <a:srgbClr val="000000">
                      <a:alpha val="43137"/>
                    </a:srgbClr>
                  </a:outerShdw>
                </a:effectLst>
              </a:rPr>
              <a:t> that I will give you.</a:t>
            </a:r>
            <a:endParaRPr lang="en-US" sz="3600" dirty="0">
              <a:effectLst>
                <a:outerShdw blurRad="38100" dist="38100" dir="2700000" algn="tl">
                  <a:srgbClr val="000000">
                    <a:alpha val="43137"/>
                  </a:srgbClr>
                </a:outerShdw>
              </a:effectLst>
            </a:endParaRPr>
          </a:p>
          <a:p>
            <a:r>
              <a:rPr lang="en-US" sz="3600" b="1" i="1" dirty="0">
                <a:solidFill>
                  <a:srgbClr val="FFC000"/>
                </a:solidFill>
                <a:effectLst>
                  <a:outerShdw blurRad="38100" dist="38100" dir="2700000" algn="tl">
                    <a:srgbClr val="000000">
                      <a:alpha val="43137"/>
                    </a:srgbClr>
                  </a:outerShdw>
                </a:effectLst>
              </a:rPr>
              <a:t>Deuteronomy 10:4, 5</a:t>
            </a:r>
            <a:r>
              <a:rPr lang="en-US" sz="3600" b="1" dirty="0">
                <a:solidFill>
                  <a:srgbClr val="FFC000"/>
                </a:solidFill>
                <a:effectLst>
                  <a:outerShdw blurRad="38100" dist="38100" dir="2700000" algn="tl">
                    <a:srgbClr val="000000">
                      <a:alpha val="43137"/>
                    </a:srgbClr>
                  </a:outerShdw>
                </a:effectLst>
              </a:rPr>
              <a:t>  </a:t>
            </a:r>
            <a:r>
              <a:rPr lang="en-US" sz="3600" i="1" dirty="0">
                <a:effectLst>
                  <a:outerShdw blurRad="38100" dist="38100" dir="2700000" algn="tl">
                    <a:srgbClr val="000000">
                      <a:alpha val="43137"/>
                    </a:srgbClr>
                  </a:outerShdw>
                </a:effectLst>
              </a:rPr>
              <a:t>And He wrote on the tablets according to the first writing, the </a:t>
            </a:r>
            <a:r>
              <a:rPr lang="en-US" sz="3600" i="1" u="sng" dirty="0">
                <a:effectLst>
                  <a:outerShdw blurRad="38100" dist="38100" dir="2700000" algn="tl">
                    <a:srgbClr val="000000">
                      <a:alpha val="43137"/>
                    </a:srgbClr>
                  </a:outerShdw>
                </a:effectLst>
              </a:rPr>
              <a:t>Ten </a:t>
            </a:r>
            <a:r>
              <a:rPr lang="en-US" sz="3600" i="1" u="sng" dirty="0">
                <a:solidFill>
                  <a:srgbClr val="FF9900"/>
                </a:solidFill>
                <a:effectLst>
                  <a:outerShdw blurRad="38100" dist="38100" dir="2700000" algn="tl">
                    <a:srgbClr val="000000">
                      <a:alpha val="43137"/>
                    </a:srgbClr>
                  </a:outerShdw>
                </a:effectLst>
              </a:rPr>
              <a:t>Commandments</a:t>
            </a:r>
            <a:r>
              <a:rPr lang="en-US" sz="3600" i="1" dirty="0">
                <a:solidFill>
                  <a:srgbClr val="FF9900"/>
                </a:solidFill>
                <a:effectLst>
                  <a:outerShdw blurRad="38100" dist="38100" dir="2700000" algn="tl">
                    <a:srgbClr val="000000">
                      <a:alpha val="43137"/>
                    </a:srgbClr>
                  </a:outerShdw>
                </a:effectLst>
              </a:rPr>
              <a:t>, </a:t>
            </a:r>
            <a:r>
              <a:rPr lang="en-US" sz="3600" i="1" dirty="0">
                <a:effectLst>
                  <a:outerShdw blurRad="38100" dist="38100" dir="2700000" algn="tl">
                    <a:srgbClr val="000000">
                      <a:alpha val="43137"/>
                    </a:srgbClr>
                  </a:outerShdw>
                </a:effectLst>
              </a:rPr>
              <a:t>which the LORD had spoken to you in the mountain from the midst of the fire in the day of the assembly; and the LORD gave them to me.  Then I turned and came down from the mountain, and put the tablets in the ark which I had made; and there they are, just as the LORD commanded me.</a:t>
            </a:r>
            <a:endParaRPr lang="en-US" sz="36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dirty="0"/>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42924613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199" y="1326183"/>
            <a:ext cx="5471261" cy="3268439"/>
          </a:xfrm>
        </p:spPr>
        <p:txBody>
          <a:bodyPr>
            <a:noAutofit/>
          </a:bodyPr>
          <a:lstStyle/>
          <a:p>
            <a:r>
              <a:rPr lang="en-US" sz="2800" b="1" i="1" dirty="0">
                <a:solidFill>
                  <a:srgbClr val="FF9900"/>
                </a:solidFill>
                <a:effectLst>
                  <a:outerShdw blurRad="38100" dist="38100" dir="2700000" algn="tl">
                    <a:srgbClr val="000000">
                      <a:alpha val="43137"/>
                    </a:srgbClr>
                  </a:outerShdw>
                </a:effectLst>
              </a:rPr>
              <a:t>Are you thankful that God has an eternal and changeless law?  Are you thankful that He saves us by His grace and then gives us the privilege to keep His law through the power of the Holy Spirit the way Jesus did while He was here? </a:t>
            </a:r>
            <a:endParaRPr lang="en-US" sz="2800" dirty="0">
              <a:solidFill>
                <a:srgbClr val="FF9900"/>
              </a:solidFill>
              <a:effectLst>
                <a:outerShdw blurRad="38100" dist="38100" dir="2700000" algn="tl">
                  <a:srgbClr val="000000">
                    <a:alpha val="43137"/>
                  </a:srgbClr>
                </a:outerShdw>
              </a:effectLst>
            </a:endParaRPr>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5110181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normAutofit/>
          </a:bodyPr>
          <a:lstStyle/>
          <a:p>
            <a:r>
              <a:rPr lang="en-US" sz="4000" b="1" i="1" dirty="0">
                <a:solidFill>
                  <a:srgbClr val="FF9900"/>
                </a:solidFill>
                <a:effectLst>
                  <a:outerShdw blurRad="38100" dist="38100" dir="2700000" algn="tl">
                    <a:srgbClr val="000000">
                      <a:alpha val="43137"/>
                    </a:srgbClr>
                  </a:outerShdw>
                </a:effectLst>
              </a:rPr>
              <a:t>God’s Holy Ten Commandments</a:t>
            </a:r>
            <a:endParaRPr lang="en-US" sz="4000" i="1" dirty="0">
              <a:solidFill>
                <a:srgbClr val="FF99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1124040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Text Placeholder 3"/>
          <p:cNvSpPr>
            <a:spLocks noGrp="1"/>
          </p:cNvSpPr>
          <p:nvPr>
            <p:ph type="body" sz="half" idx="2"/>
          </p:nvPr>
        </p:nvSpPr>
        <p:spPr/>
        <p:txBody>
          <a:bodyPr/>
          <a:lstStyle/>
          <a:p>
            <a:endParaRPr lang="en-US"/>
          </a:p>
        </p:txBody>
      </p:sp>
      <p:pic>
        <p:nvPicPr>
          <p:cNvPr id="10" name="Picture 2" descr="G:\Organized Pictures\Commandments\Commandments Purple.jpg"/>
          <p:cNvPicPr>
            <a:picLocks noGrp="1" noChangeAspect="1" noChangeArrowheads="1"/>
          </p:cNvPicPr>
          <p:nvPr>
            <p:ph type="pic" idx="1"/>
          </p:nvPr>
        </p:nvPicPr>
        <p:blipFill>
          <a:blip r:embed="rId2"/>
          <a:srcRect l="3465" r="3465"/>
          <a:stretch>
            <a:fillRect/>
          </a:stretch>
        </p:blipFill>
        <p:spPr bwMode="auto">
          <a:xfrm>
            <a:off x="457200" y="277813"/>
            <a:ext cx="5486400" cy="4421187"/>
          </a:xfrm>
          <a:prstGeom prst="rect">
            <a:avLst/>
          </a:prstGeom>
          <a:noFill/>
          <a:ln w="9525">
            <a:noFill/>
            <a:miter lim="800000"/>
            <a:headEnd/>
            <a:tailEnd/>
          </a:ln>
        </p:spPr>
      </p:pic>
    </p:spTree>
    <p:extLst>
      <p:ext uri="{BB962C8B-B14F-4D97-AF65-F5344CB8AC3E}">
        <p14:creationId xmlns:p14="http://schemas.microsoft.com/office/powerpoint/2010/main" val="31416836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2.  What is sin?</a:t>
            </a:r>
            <a:br>
              <a:rPr lang="en-US" dirty="0">
                <a:solidFill>
                  <a:srgbClr val="00B0F0"/>
                </a:solidFill>
                <a:effectLst>
                  <a:outerShdw blurRad="38100" dist="38100" dir="2700000" algn="tl">
                    <a:srgbClr val="000000">
                      <a:alpha val="43137"/>
                    </a:srgbClr>
                  </a:outerShdw>
                </a:effectLst>
              </a:rPr>
            </a:br>
            <a:endParaRPr lang="en-US" dirty="0">
              <a:solidFill>
                <a:srgbClr val="00B0F0"/>
              </a:solidFill>
              <a:effectLst>
                <a:outerShdw blurRad="38100" dist="38100" dir="2700000" algn="tl">
                  <a:srgbClr val="000000">
                    <a:alpha val="43137"/>
                  </a:srgbClr>
                </a:outerShdw>
              </a:effectLst>
            </a:endParaRPr>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199" y="1631156"/>
            <a:ext cx="5307759" cy="2963466"/>
          </a:xfrm>
        </p:spPr>
        <p:txBody>
          <a:bodyPr/>
          <a:lstStyle/>
          <a:p>
            <a:r>
              <a:rPr lang="en-US" sz="2800" b="1" i="1" dirty="0">
                <a:solidFill>
                  <a:srgbClr val="FFC000"/>
                </a:solidFill>
                <a:effectLst>
                  <a:outerShdw blurRad="38100" dist="38100" dir="2700000" algn="tl">
                    <a:srgbClr val="000000">
                      <a:alpha val="43137"/>
                    </a:srgbClr>
                  </a:outerShdw>
                </a:effectLst>
              </a:rPr>
              <a:t>1 John 3:4</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Sin is the transgression of the </a:t>
            </a:r>
            <a:r>
              <a:rPr lang="en-US" sz="2800" i="1" u="sng" dirty="0">
                <a:solidFill>
                  <a:srgbClr val="FF9900"/>
                </a:solidFill>
                <a:effectLst>
                  <a:outerShdw blurRad="38100" dist="38100" dir="2700000" algn="tl">
                    <a:srgbClr val="000000">
                      <a:alpha val="43137"/>
                    </a:srgbClr>
                  </a:outerShdw>
                </a:effectLst>
              </a:rPr>
              <a:t>law</a:t>
            </a:r>
            <a:r>
              <a:rPr lang="en-US" sz="2800" i="1" dirty="0">
                <a:solidFill>
                  <a:srgbClr val="FF9900"/>
                </a:solidFill>
                <a:effectLst>
                  <a:outerShdw blurRad="38100" dist="38100" dir="2700000" algn="tl">
                    <a:srgbClr val="000000">
                      <a:alpha val="43137"/>
                    </a:srgbClr>
                  </a:outerShdw>
                </a:effectLst>
              </a:rPr>
              <a:t>.</a:t>
            </a:r>
            <a:r>
              <a:rPr lang="en-US" sz="2800" b="1" u="sng" dirty="0">
                <a:solidFill>
                  <a:srgbClr val="FF9900"/>
                </a:solidFill>
                <a:effectLst>
                  <a:outerShdw blurRad="38100" dist="38100" dir="2700000" algn="tl">
                    <a:srgbClr val="000000">
                      <a:alpha val="43137"/>
                    </a:srgbClr>
                  </a:outerShdw>
                </a:effectLst>
              </a:rPr>
              <a:t> </a:t>
            </a:r>
            <a:endParaRPr lang="en-US" sz="2800" dirty="0">
              <a:solidFill>
                <a:srgbClr val="FF9900"/>
              </a:solidFill>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41643081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3.  Which law is it that points out our sin?</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199" y="1631156"/>
            <a:ext cx="5338037" cy="2963466"/>
          </a:xfrm>
        </p:spPr>
        <p:txBody>
          <a:bodyPr>
            <a:normAutofit lnSpcReduction="10000"/>
          </a:bodyPr>
          <a:lstStyle/>
          <a:p>
            <a:r>
              <a:rPr lang="en-US" sz="2800" b="1" i="1" dirty="0">
                <a:solidFill>
                  <a:srgbClr val="FFC000"/>
                </a:solidFill>
                <a:effectLst>
                  <a:outerShdw blurRad="38100" dist="38100" dir="2700000" algn="tl">
                    <a:srgbClr val="000000">
                      <a:alpha val="43137"/>
                    </a:srgbClr>
                  </a:outerShdw>
                </a:effectLst>
              </a:rPr>
              <a:t>Romans 7:7</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What shall we say then? Is the law sin? Certainly not! On the contrary, I would not have known sin except through the law. For I would not have known covetousness unless the law had said, "You shall not </a:t>
            </a:r>
            <a:r>
              <a:rPr lang="en-US" sz="2800" i="1" u="sng" dirty="0">
                <a:solidFill>
                  <a:srgbClr val="FF9900"/>
                </a:solidFill>
                <a:effectLst>
                  <a:outerShdw blurRad="38100" dist="38100" dir="2700000" algn="tl">
                    <a:srgbClr val="000000">
                      <a:alpha val="43137"/>
                    </a:srgbClr>
                  </a:outerShdw>
                </a:effectLst>
              </a:rPr>
              <a:t>covet</a:t>
            </a:r>
            <a:r>
              <a:rPr lang="en-US" sz="2800" i="1" dirty="0">
                <a:solidFill>
                  <a:srgbClr val="FF9900"/>
                </a:solidFill>
                <a:effectLst>
                  <a:outerShdw blurRad="38100" dist="38100" dir="2700000" algn="tl">
                    <a:srgbClr val="000000">
                      <a:alpha val="43137"/>
                    </a:srgbClr>
                  </a:outerShdw>
                </a:effectLst>
              </a:rPr>
              <a:t>.”</a:t>
            </a:r>
            <a:endParaRPr lang="en-US" sz="2800" dirty="0">
              <a:solidFill>
                <a:srgbClr val="FF9900"/>
              </a:solidFill>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5130375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4.  Is grace an excuse for sin?</a:t>
            </a:r>
            <a:br>
              <a:rPr lang="en-US" dirty="0">
                <a:effectLst/>
              </a:rPr>
            </a:br>
            <a:endParaRPr lang="en-US" dirty="0"/>
          </a:p>
        </p:txBody>
      </p:sp>
      <p:sp>
        <p:nvSpPr>
          <p:cNvPr id="3" name="Text Placeholder 2"/>
          <p:cNvSpPr>
            <a:spLocks noGrp="1"/>
          </p:cNvSpPr>
          <p:nvPr>
            <p:ph type="body" idx="1"/>
          </p:nvPr>
        </p:nvSpPr>
        <p:spPr/>
        <p:txBody>
          <a:bodyPr/>
          <a:lstStyle/>
          <a:p>
            <a:endParaRPr lang="en-US" dirty="0"/>
          </a:p>
        </p:txBody>
      </p:sp>
      <p:sp>
        <p:nvSpPr>
          <p:cNvPr id="4" name="Content Placeholder 3"/>
          <p:cNvSpPr>
            <a:spLocks noGrp="1"/>
          </p:cNvSpPr>
          <p:nvPr>
            <p:ph sz="half" idx="2"/>
          </p:nvPr>
        </p:nvSpPr>
        <p:spPr>
          <a:xfrm>
            <a:off x="457200" y="1631156"/>
            <a:ext cx="5356204" cy="2963466"/>
          </a:xfrm>
        </p:spPr>
        <p:txBody>
          <a:bodyPr/>
          <a:lstStyle/>
          <a:p>
            <a:r>
              <a:rPr lang="en-US" sz="2800" b="1" i="1" dirty="0">
                <a:solidFill>
                  <a:srgbClr val="FFC000"/>
                </a:solidFill>
                <a:effectLst>
                  <a:outerShdw blurRad="38100" dist="38100" dir="2700000" algn="tl">
                    <a:srgbClr val="000000">
                      <a:alpha val="43137"/>
                    </a:srgbClr>
                  </a:outerShdw>
                </a:effectLst>
              </a:rPr>
              <a:t>Romans 6:1, 2</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What shall we say then? Shall we continue in sin, that grace may abound?  God</a:t>
            </a:r>
            <a:r>
              <a:rPr lang="en-US" sz="2800" i="1" dirty="0">
                <a:solidFill>
                  <a:srgbClr val="FF9900"/>
                </a:solidFill>
                <a:effectLst>
                  <a:outerShdw blurRad="38100" dist="38100" dir="2700000" algn="tl">
                    <a:srgbClr val="000000">
                      <a:alpha val="43137"/>
                    </a:srgbClr>
                  </a:outerShdw>
                </a:effectLst>
              </a:rPr>
              <a:t> </a:t>
            </a:r>
            <a:r>
              <a:rPr lang="en-US" sz="2800" i="1" u="sng" dirty="0">
                <a:solidFill>
                  <a:srgbClr val="FF9900"/>
                </a:solidFill>
                <a:effectLst>
                  <a:outerShdw blurRad="38100" dist="38100" dir="2700000" algn="tl">
                    <a:srgbClr val="000000">
                      <a:alpha val="43137"/>
                    </a:srgbClr>
                  </a:outerShdw>
                </a:effectLst>
              </a:rPr>
              <a:t>forbid</a:t>
            </a:r>
            <a:r>
              <a:rPr lang="en-US" sz="2800" i="1" dirty="0">
                <a:effectLst>
                  <a:outerShdw blurRad="38100" dist="38100" dir="2700000" algn="tl">
                    <a:srgbClr val="000000">
                      <a:alpha val="43137"/>
                    </a:srgbClr>
                  </a:outerShdw>
                </a:effectLst>
              </a:rPr>
              <a:t>. How shall we, that are dead to sin, live any longer therein?</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31794762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rPr>
            </a:br>
            <a:r>
              <a:rPr lang="en-US" sz="3100" dirty="0">
                <a:solidFill>
                  <a:srgbClr val="00B0F0"/>
                </a:solidFill>
                <a:effectLst/>
              </a:rPr>
              <a:t>5.  What is the purpose of God’s law?</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199" y="1631156"/>
            <a:ext cx="5404649" cy="2963466"/>
          </a:xfrm>
        </p:spPr>
        <p:txBody>
          <a:bodyPr/>
          <a:lstStyle/>
          <a:p>
            <a:r>
              <a:rPr lang="en-US" sz="2800" b="1" i="1" dirty="0">
                <a:solidFill>
                  <a:srgbClr val="FFC000"/>
                </a:solidFill>
                <a:effectLst>
                  <a:outerShdw blurRad="38100" dist="38100" dir="2700000" algn="tl">
                    <a:srgbClr val="000000">
                      <a:alpha val="43137"/>
                    </a:srgbClr>
                  </a:outerShdw>
                </a:effectLst>
              </a:rPr>
              <a:t>Romans 3:20</a:t>
            </a:r>
            <a:r>
              <a:rPr lang="en-US" sz="2800"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Therefore by the deeds of the law there shall no flesh be justified in his sight: for by the law is the </a:t>
            </a:r>
            <a:r>
              <a:rPr lang="en-US" sz="2800" i="1" u="sng" dirty="0">
                <a:solidFill>
                  <a:srgbClr val="FF9900"/>
                </a:solidFill>
                <a:effectLst>
                  <a:outerShdw blurRad="38100" dist="38100" dir="2700000" algn="tl">
                    <a:srgbClr val="000000">
                      <a:alpha val="43137"/>
                    </a:srgbClr>
                  </a:outerShdw>
                </a:effectLst>
              </a:rPr>
              <a:t>knowledge</a:t>
            </a:r>
            <a:r>
              <a:rPr lang="en-US" sz="2800" i="1" dirty="0">
                <a:effectLst>
                  <a:outerShdw blurRad="38100" dist="38100" dir="2700000" algn="tl">
                    <a:srgbClr val="000000">
                      <a:alpha val="43137"/>
                    </a:srgbClr>
                  </a:outerShdw>
                </a:effectLst>
              </a:rPr>
              <a:t> of sin.</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2017601541"/>
      </p:ext>
    </p:extLst>
  </p:cSld>
  <p:clrMapOvr>
    <a:masterClrMapping/>
  </p:clrMapOvr>
</p:sld>
</file>

<file path=ppt/theme/theme1.xml><?xml version="1.0" encoding="utf-8"?>
<a:theme xmlns:a="http://schemas.openxmlformats.org/drawingml/2006/main" name="Unlocking the Mysteries of the Sanctuary - Powerpoint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Unlocking the Mysteries of the Sanctuary - Powerpoint  Template</Template>
  <TotalTime>1449</TotalTime>
  <Words>1016</Words>
  <Application>Microsoft Office PowerPoint</Application>
  <PresentationFormat>On-screen Show (16:9)</PresentationFormat>
  <Paragraphs>48</Paragraphs>
  <Slides>30</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30</vt:i4>
      </vt:variant>
    </vt:vector>
  </HeadingPairs>
  <TitlesOfParts>
    <vt:vector size="33" baseType="lpstr">
      <vt:lpstr>Arial</vt:lpstr>
      <vt:lpstr>Calibri</vt:lpstr>
      <vt:lpstr>Unlocking the Mysteries of the Sanctuary - Powerpoint  Template</vt:lpstr>
      <vt:lpstr>PowerPoint Presentation</vt:lpstr>
      <vt:lpstr>By Pastor Jorge Baute</vt:lpstr>
      <vt:lpstr>  1.  What was inside the ark?   </vt:lpstr>
      <vt:lpstr>PowerPoint Presentation</vt:lpstr>
      <vt:lpstr>PowerPoint Presentation</vt:lpstr>
      <vt:lpstr> 2.  What is sin? </vt:lpstr>
      <vt:lpstr> 3.  Which law is it that points out our sin? </vt:lpstr>
      <vt:lpstr> 4.  Is grace an excuse for sin? </vt:lpstr>
      <vt:lpstr> 5.  What is the purpose of God’s law? </vt:lpstr>
      <vt:lpstr> 6.  How can the Christian be cleansed? </vt:lpstr>
      <vt:lpstr> 7.  How then are people saved? </vt:lpstr>
      <vt:lpstr>PowerPoint Presentation</vt:lpstr>
      <vt:lpstr> 8.  Did God enter into a covenant with Israel, of which the Law was its foundation, before or after He redeemed them from Egypt? </vt:lpstr>
      <vt:lpstr>PowerPoint Presentation</vt:lpstr>
      <vt:lpstr> 9.  What is the Old Testament motive for obeying God? </vt:lpstr>
      <vt:lpstr> 10.  Was Old Testament religion a legalistic religion? </vt:lpstr>
      <vt:lpstr> 11.  Was the new birth experience also an Old Testament experience? </vt:lpstr>
      <vt:lpstr> 12.  Therefore, are the Ten Commandments binding for New Testament Christians?  </vt:lpstr>
      <vt:lpstr>PowerPoint Presentation</vt:lpstr>
      <vt:lpstr> 13.  In the last days, whom does the devil especially hate? </vt:lpstr>
      <vt:lpstr> 14.  Does God, His law, or His plan of salvation ever change?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Jorge</dc:creator>
  <cp:lastModifiedBy>Jorge</cp:lastModifiedBy>
  <cp:revision>34</cp:revision>
  <dcterms:created xsi:type="dcterms:W3CDTF">2018-11-16T04:48:47Z</dcterms:created>
  <dcterms:modified xsi:type="dcterms:W3CDTF">2022-07-07T16:34:29Z</dcterms:modified>
</cp:coreProperties>
</file>